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 id="2147483883" r:id="rId2"/>
    <p:sldMasterId id="2147483895" r:id="rId3"/>
    <p:sldMasterId id="2147483909" r:id="rId4"/>
  </p:sldMasterIdLst>
  <p:notesMasterIdLst>
    <p:notesMasterId r:id="rId25"/>
  </p:notesMasterIdLst>
  <p:sldIdLst>
    <p:sldId id="350" r:id="rId5"/>
    <p:sldId id="375" r:id="rId6"/>
    <p:sldId id="371" r:id="rId7"/>
    <p:sldId id="416" r:id="rId8"/>
    <p:sldId id="325" r:id="rId9"/>
    <p:sldId id="327" r:id="rId10"/>
    <p:sldId id="322" r:id="rId11"/>
    <p:sldId id="377" r:id="rId12"/>
    <p:sldId id="378" r:id="rId13"/>
    <p:sldId id="379" r:id="rId14"/>
    <p:sldId id="417" r:id="rId15"/>
    <p:sldId id="411" r:id="rId16"/>
    <p:sldId id="380" r:id="rId17"/>
    <p:sldId id="401" r:id="rId18"/>
    <p:sldId id="355" r:id="rId19"/>
    <p:sldId id="354" r:id="rId20"/>
    <p:sldId id="418" r:id="rId21"/>
    <p:sldId id="334" r:id="rId22"/>
    <p:sldId id="336" r:id="rId23"/>
    <p:sldId id="337" r:id="rId24"/>
  </p:sldIdLst>
  <p:sldSz cx="9144000" cy="6858000" type="screen4x3"/>
  <p:notesSz cx="6858000" cy="9144000"/>
  <p:defaultTextStyle>
    <a:defPPr>
      <a:defRPr lang="en-US"/>
    </a:defPPr>
    <a:lvl1pPr marL="0" algn="l" defTabSz="913593" rtl="0" eaLnBrk="1" latinLnBrk="0" hangingPunct="1">
      <a:defRPr sz="1800" kern="1200">
        <a:solidFill>
          <a:schemeClr val="tx1"/>
        </a:solidFill>
        <a:latin typeface="+mn-lt"/>
        <a:ea typeface="+mn-ea"/>
        <a:cs typeface="+mn-cs"/>
      </a:defRPr>
    </a:lvl1pPr>
    <a:lvl2pPr marL="456797" algn="l" defTabSz="913593" rtl="0" eaLnBrk="1" latinLnBrk="0" hangingPunct="1">
      <a:defRPr sz="1800" kern="1200">
        <a:solidFill>
          <a:schemeClr val="tx1"/>
        </a:solidFill>
        <a:latin typeface="+mn-lt"/>
        <a:ea typeface="+mn-ea"/>
        <a:cs typeface="+mn-cs"/>
      </a:defRPr>
    </a:lvl2pPr>
    <a:lvl3pPr marL="913593" algn="l" defTabSz="913593" rtl="0" eaLnBrk="1" latinLnBrk="0" hangingPunct="1">
      <a:defRPr sz="1800" kern="1200">
        <a:solidFill>
          <a:schemeClr val="tx1"/>
        </a:solidFill>
        <a:latin typeface="+mn-lt"/>
        <a:ea typeface="+mn-ea"/>
        <a:cs typeface="+mn-cs"/>
      </a:defRPr>
    </a:lvl3pPr>
    <a:lvl4pPr marL="1370390" algn="l" defTabSz="913593" rtl="0" eaLnBrk="1" latinLnBrk="0" hangingPunct="1">
      <a:defRPr sz="1800" kern="1200">
        <a:solidFill>
          <a:schemeClr val="tx1"/>
        </a:solidFill>
        <a:latin typeface="+mn-lt"/>
        <a:ea typeface="+mn-ea"/>
        <a:cs typeface="+mn-cs"/>
      </a:defRPr>
    </a:lvl4pPr>
    <a:lvl5pPr marL="1827188" algn="l" defTabSz="913593" rtl="0" eaLnBrk="1" latinLnBrk="0" hangingPunct="1">
      <a:defRPr sz="1800" kern="1200">
        <a:solidFill>
          <a:schemeClr val="tx1"/>
        </a:solidFill>
        <a:latin typeface="+mn-lt"/>
        <a:ea typeface="+mn-ea"/>
        <a:cs typeface="+mn-cs"/>
      </a:defRPr>
    </a:lvl5pPr>
    <a:lvl6pPr marL="2283983" algn="l" defTabSz="913593" rtl="0" eaLnBrk="1" latinLnBrk="0" hangingPunct="1">
      <a:defRPr sz="1800" kern="1200">
        <a:solidFill>
          <a:schemeClr val="tx1"/>
        </a:solidFill>
        <a:latin typeface="+mn-lt"/>
        <a:ea typeface="+mn-ea"/>
        <a:cs typeface="+mn-cs"/>
      </a:defRPr>
    </a:lvl6pPr>
    <a:lvl7pPr marL="2740780" algn="l" defTabSz="913593" rtl="0" eaLnBrk="1" latinLnBrk="0" hangingPunct="1">
      <a:defRPr sz="1800" kern="1200">
        <a:solidFill>
          <a:schemeClr val="tx1"/>
        </a:solidFill>
        <a:latin typeface="+mn-lt"/>
        <a:ea typeface="+mn-ea"/>
        <a:cs typeface="+mn-cs"/>
      </a:defRPr>
    </a:lvl7pPr>
    <a:lvl8pPr marL="3197578" algn="l" defTabSz="913593" rtl="0" eaLnBrk="1" latinLnBrk="0" hangingPunct="1">
      <a:defRPr sz="1800" kern="1200">
        <a:solidFill>
          <a:schemeClr val="tx1"/>
        </a:solidFill>
        <a:latin typeface="+mn-lt"/>
        <a:ea typeface="+mn-ea"/>
        <a:cs typeface="+mn-cs"/>
      </a:defRPr>
    </a:lvl8pPr>
    <a:lvl9pPr marL="3654373" algn="l" defTabSz="91359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5" autoAdjust="0"/>
    <p:restoredTop sz="67152" autoAdjust="0"/>
  </p:normalViewPr>
  <p:slideViewPr>
    <p:cSldViewPr snapToGrid="0" snapToObjects="1">
      <p:cViewPr varScale="1">
        <p:scale>
          <a:sx n="74" d="100"/>
          <a:sy n="74" d="100"/>
        </p:scale>
        <p:origin x="2058" y="66"/>
      </p:cViewPr>
      <p:guideLst>
        <p:guide orient="horz" pos="2160"/>
        <p:guide pos="2880"/>
      </p:guideLst>
    </p:cSldViewPr>
  </p:slideViewPr>
  <p:outlineViewPr>
    <p:cViewPr>
      <p:scale>
        <a:sx n="33" d="100"/>
        <a:sy n="33" d="100"/>
      </p:scale>
      <p:origin x="0" y="9720"/>
    </p:cViewPr>
  </p:outlineViewPr>
  <p:notesTextViewPr>
    <p:cViewPr>
      <p:scale>
        <a:sx n="100" d="100"/>
        <a:sy n="100" d="100"/>
      </p:scale>
      <p:origin x="0" y="0"/>
    </p:cViewPr>
  </p:notesTextViewPr>
  <p:sorterViewPr>
    <p:cViewPr>
      <p:scale>
        <a:sx n="66" d="100"/>
        <a:sy n="66" d="100"/>
      </p:scale>
      <p:origin x="0" y="2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511685593273201"/>
          <c:y val="0.12552140518729399"/>
          <c:w val="0.81914720034995603"/>
          <c:h val="0.59310622630504495"/>
        </c:manualLayout>
      </c:layout>
      <c:barChart>
        <c:barDir val="col"/>
        <c:grouping val="clustered"/>
        <c:varyColors val="0"/>
        <c:ser>
          <c:idx val="0"/>
          <c:order val="0"/>
          <c:invertIfNegative val="0"/>
          <c:cat>
            <c:strRef>
              <c:f>[1]Sheet2!$B$3:$B$16</c:f>
              <c:strCache>
                <c:ptCount val="14"/>
                <c:pt idx="0">
                  <c:v>alcohol/cigarettes</c:v>
                </c:pt>
                <c:pt idx="1">
                  <c:v>loans/debt</c:v>
                </c:pt>
                <c:pt idx="2">
                  <c:v>cell phone/airtime</c:v>
                </c:pt>
                <c:pt idx="3">
                  <c:v>transport</c:v>
                </c:pt>
                <c:pt idx="4">
                  <c:v>healthcare</c:v>
                </c:pt>
                <c:pt idx="5">
                  <c:v>rent/utilities</c:v>
                </c:pt>
                <c:pt idx="6">
                  <c:v>school books</c:v>
                </c:pt>
                <c:pt idx="7">
                  <c:v>clothes/shoes</c:v>
                </c:pt>
                <c:pt idx="8">
                  <c:v>toilrtries/soap</c:v>
                </c:pt>
                <c:pt idx="9">
                  <c:v>school supplies</c:v>
                </c:pt>
                <c:pt idx="10">
                  <c:v>school uniform</c:v>
                </c:pt>
                <c:pt idx="11">
                  <c:v>School fees</c:v>
                </c:pt>
                <c:pt idx="12">
                  <c:v>other HH items</c:v>
                </c:pt>
                <c:pt idx="13">
                  <c:v>food for HH</c:v>
                </c:pt>
              </c:strCache>
            </c:strRef>
          </c:cat>
          <c:val>
            <c:numRef>
              <c:f>[1]Sheet2!$C$3:$C$16</c:f>
              <c:numCache>
                <c:formatCode>0.00%</c:formatCode>
                <c:ptCount val="14"/>
                <c:pt idx="0">
                  <c:v>1.1000000000000001E-3</c:v>
                </c:pt>
                <c:pt idx="1">
                  <c:v>3.8999999999999998E-3</c:v>
                </c:pt>
                <c:pt idx="2">
                  <c:v>1.66E-2</c:v>
                </c:pt>
                <c:pt idx="3">
                  <c:v>2.5399999999999999E-2</c:v>
                </c:pt>
                <c:pt idx="4">
                  <c:v>4.3099999999999999E-2</c:v>
                </c:pt>
                <c:pt idx="5">
                  <c:v>6.2799999999999995E-2</c:v>
                </c:pt>
                <c:pt idx="6">
                  <c:v>7.6600000000000001E-2</c:v>
                </c:pt>
                <c:pt idx="7">
                  <c:v>0.1047</c:v>
                </c:pt>
                <c:pt idx="8">
                  <c:v>0.10589999999999999</c:v>
                </c:pt>
                <c:pt idx="9">
                  <c:v>0.16600000000000001</c:v>
                </c:pt>
                <c:pt idx="10">
                  <c:v>0.1671</c:v>
                </c:pt>
                <c:pt idx="11">
                  <c:v>0.18440000000000001</c:v>
                </c:pt>
                <c:pt idx="12">
                  <c:v>0.36</c:v>
                </c:pt>
                <c:pt idx="13">
                  <c:v>0.58030000000000004</c:v>
                </c:pt>
              </c:numCache>
            </c:numRef>
          </c:val>
          <c:extLst>
            <c:ext xmlns:c16="http://schemas.microsoft.com/office/drawing/2014/chart" uri="{C3380CC4-5D6E-409C-BE32-E72D297353CC}">
              <c16:uniqueId val="{00000000-93FF-E446-A16A-D75D5EFF00EE}"/>
            </c:ext>
          </c:extLst>
        </c:ser>
        <c:dLbls>
          <c:showLegendKey val="0"/>
          <c:showVal val="0"/>
          <c:showCatName val="0"/>
          <c:showSerName val="0"/>
          <c:showPercent val="0"/>
          <c:showBubbleSize val="0"/>
        </c:dLbls>
        <c:gapWidth val="150"/>
        <c:axId val="2085459352"/>
        <c:axId val="2086201512"/>
      </c:barChart>
      <c:catAx>
        <c:axId val="2085459352"/>
        <c:scaling>
          <c:orientation val="minMax"/>
        </c:scaling>
        <c:delete val="0"/>
        <c:axPos val="b"/>
        <c:numFmt formatCode="General" sourceLinked="0"/>
        <c:majorTickMark val="out"/>
        <c:minorTickMark val="none"/>
        <c:tickLblPos val="nextTo"/>
        <c:crossAx val="2086201512"/>
        <c:crosses val="autoZero"/>
        <c:auto val="1"/>
        <c:lblAlgn val="ctr"/>
        <c:lblOffset val="100"/>
        <c:noMultiLvlLbl val="0"/>
      </c:catAx>
      <c:valAx>
        <c:axId val="2086201512"/>
        <c:scaling>
          <c:orientation val="minMax"/>
        </c:scaling>
        <c:delete val="0"/>
        <c:axPos val="l"/>
        <c:majorGridlines/>
        <c:numFmt formatCode="0.00%" sourceLinked="1"/>
        <c:majorTickMark val="out"/>
        <c:minorTickMark val="none"/>
        <c:tickLblPos val="nextTo"/>
        <c:crossAx val="2085459352"/>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38205013639357"/>
          <c:y val="1.9284850914435998E-2"/>
          <c:w val="0.82296985231869102"/>
          <c:h val="0.59844764542599804"/>
        </c:manualLayout>
      </c:layout>
      <c:barChart>
        <c:barDir val="col"/>
        <c:grouping val="clustered"/>
        <c:varyColors val="0"/>
        <c:ser>
          <c:idx val="0"/>
          <c:order val="0"/>
          <c:invertIfNegative val="0"/>
          <c:cat>
            <c:strRef>
              <c:f>[1]Sheet1!$A$3:$A$19</c:f>
              <c:strCache>
                <c:ptCount val="17"/>
                <c:pt idx="0">
                  <c:v>cigrarettes</c:v>
                </c:pt>
                <c:pt idx="1">
                  <c:v>childcare</c:v>
                </c:pt>
                <c:pt idx="2">
                  <c:v>rent/utilities</c:v>
                </c:pt>
                <c:pt idx="3">
                  <c:v>alcohol</c:v>
                </c:pt>
                <c:pt idx="4">
                  <c:v>loans/debt</c:v>
                </c:pt>
                <c:pt idx="5">
                  <c:v>health care</c:v>
                </c:pt>
                <c:pt idx="6">
                  <c:v>movies/music</c:v>
                </c:pt>
                <c:pt idx="7">
                  <c:v>other HH items</c:v>
                </c:pt>
                <c:pt idx="8">
                  <c:v>food/groceries</c:v>
                </c:pt>
                <c:pt idx="9">
                  <c:v>birthcontrol/condoms</c:v>
                </c:pt>
                <c:pt idx="10">
                  <c:v>transport</c:v>
                </c:pt>
                <c:pt idx="11">
                  <c:v>makeup</c:v>
                </c:pt>
                <c:pt idx="12">
                  <c:v>hairdressing</c:v>
                </c:pt>
                <c:pt idx="13">
                  <c:v>cell phone/airtime</c:v>
                </c:pt>
                <c:pt idx="14">
                  <c:v>school uniform/supplies</c:v>
                </c:pt>
                <c:pt idx="15">
                  <c:v>shoes/clothes</c:v>
                </c:pt>
                <c:pt idx="16">
                  <c:v>toiletries</c:v>
                </c:pt>
              </c:strCache>
            </c:strRef>
          </c:cat>
          <c:val>
            <c:numRef>
              <c:f>[1]Sheet1!$B$3:$B$19</c:f>
              <c:numCache>
                <c:formatCode>General</c:formatCode>
                <c:ptCount val="17"/>
                <c:pt idx="0" formatCode="0.00%">
                  <c:v>1.8100000000000001E-4</c:v>
                </c:pt>
                <c:pt idx="1">
                  <c:v>1.89E-2</c:v>
                </c:pt>
                <c:pt idx="2">
                  <c:v>2.0400000000000001E-2</c:v>
                </c:pt>
                <c:pt idx="3">
                  <c:v>2.3099999999999999E-2</c:v>
                </c:pt>
                <c:pt idx="4">
                  <c:v>2.4299999999999999E-2</c:v>
                </c:pt>
                <c:pt idx="5">
                  <c:v>2.93E-2</c:v>
                </c:pt>
                <c:pt idx="6">
                  <c:v>5.04E-2</c:v>
                </c:pt>
                <c:pt idx="7">
                  <c:v>8.5500000000000007E-2</c:v>
                </c:pt>
                <c:pt idx="8">
                  <c:v>8.6599999999999996E-2</c:v>
                </c:pt>
                <c:pt idx="9">
                  <c:v>9.0899999999999995E-2</c:v>
                </c:pt>
                <c:pt idx="10">
                  <c:v>0.11360000000000001</c:v>
                </c:pt>
                <c:pt idx="11">
                  <c:v>0.20250000000000001</c:v>
                </c:pt>
                <c:pt idx="12">
                  <c:v>0.28920000000000001</c:v>
                </c:pt>
                <c:pt idx="13">
                  <c:v>0.29299999999999998</c:v>
                </c:pt>
                <c:pt idx="14">
                  <c:v>0.29920000000000002</c:v>
                </c:pt>
                <c:pt idx="15">
                  <c:v>0.34499999999999997</c:v>
                </c:pt>
                <c:pt idx="16">
                  <c:v>0.55500000000000005</c:v>
                </c:pt>
              </c:numCache>
            </c:numRef>
          </c:val>
          <c:extLst>
            <c:ext xmlns:c16="http://schemas.microsoft.com/office/drawing/2014/chart" uri="{C3380CC4-5D6E-409C-BE32-E72D297353CC}">
              <c16:uniqueId val="{00000000-BAA2-D549-8F56-F53D80EE65DF}"/>
            </c:ext>
          </c:extLst>
        </c:ser>
        <c:dLbls>
          <c:showLegendKey val="0"/>
          <c:showVal val="0"/>
          <c:showCatName val="0"/>
          <c:showSerName val="0"/>
          <c:showPercent val="0"/>
          <c:showBubbleSize val="0"/>
        </c:dLbls>
        <c:gapWidth val="150"/>
        <c:axId val="2048180664"/>
        <c:axId val="2048183400"/>
      </c:barChart>
      <c:catAx>
        <c:axId val="2048180664"/>
        <c:scaling>
          <c:orientation val="minMax"/>
        </c:scaling>
        <c:delete val="0"/>
        <c:axPos val="b"/>
        <c:numFmt formatCode="General" sourceLinked="0"/>
        <c:majorTickMark val="out"/>
        <c:minorTickMark val="none"/>
        <c:tickLblPos val="nextTo"/>
        <c:crossAx val="2048183400"/>
        <c:crosses val="autoZero"/>
        <c:auto val="1"/>
        <c:lblAlgn val="ctr"/>
        <c:lblOffset val="100"/>
        <c:noMultiLvlLbl val="0"/>
      </c:catAx>
      <c:valAx>
        <c:axId val="2048183400"/>
        <c:scaling>
          <c:orientation val="minMax"/>
        </c:scaling>
        <c:delete val="0"/>
        <c:axPos val="l"/>
        <c:majorGridlines/>
        <c:numFmt formatCode="0.00%" sourceLinked="1"/>
        <c:majorTickMark val="out"/>
        <c:minorTickMark val="none"/>
        <c:tickLblPos val="nextTo"/>
        <c:crossAx val="204818066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66D5FF-D119-5D45-BC6E-E748E9AD2649}" type="datetimeFigureOut">
              <a:rPr lang="en-US" smtClean="0"/>
              <a:t>9/19/2018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0291DB-4751-3043-97A7-12419F3FF573}" type="slidenum">
              <a:rPr lang="en-US" smtClean="0"/>
              <a:t>‹#›</a:t>
            </a:fld>
            <a:endParaRPr lang="en-US"/>
          </a:p>
        </p:txBody>
      </p:sp>
    </p:spTree>
    <p:extLst>
      <p:ext uri="{BB962C8B-B14F-4D97-AF65-F5344CB8AC3E}">
        <p14:creationId xmlns:p14="http://schemas.microsoft.com/office/powerpoint/2010/main" val="2187077363"/>
      </p:ext>
    </p:extLst>
  </p:cSld>
  <p:clrMap bg1="lt1" tx1="dk1" bg2="lt2" tx2="dk2" accent1="accent1" accent2="accent2" accent3="accent3" accent4="accent4" accent5="accent5" accent6="accent6" hlink="hlink" folHlink="folHlink"/>
  <p:notesStyle>
    <a:lvl1pPr marL="0" algn="l" defTabSz="456797" rtl="0" eaLnBrk="1" latinLnBrk="0" hangingPunct="1">
      <a:defRPr sz="1200" kern="1200">
        <a:solidFill>
          <a:schemeClr val="tx1"/>
        </a:solidFill>
        <a:latin typeface="+mn-lt"/>
        <a:ea typeface="+mn-ea"/>
        <a:cs typeface="+mn-cs"/>
      </a:defRPr>
    </a:lvl1pPr>
    <a:lvl2pPr marL="456797" algn="l" defTabSz="456797" rtl="0" eaLnBrk="1" latinLnBrk="0" hangingPunct="1">
      <a:defRPr sz="1200" kern="1200">
        <a:solidFill>
          <a:schemeClr val="tx1"/>
        </a:solidFill>
        <a:latin typeface="+mn-lt"/>
        <a:ea typeface="+mn-ea"/>
        <a:cs typeface="+mn-cs"/>
      </a:defRPr>
    </a:lvl2pPr>
    <a:lvl3pPr marL="913593" algn="l" defTabSz="456797" rtl="0" eaLnBrk="1" latinLnBrk="0" hangingPunct="1">
      <a:defRPr sz="1200" kern="1200">
        <a:solidFill>
          <a:schemeClr val="tx1"/>
        </a:solidFill>
        <a:latin typeface="+mn-lt"/>
        <a:ea typeface="+mn-ea"/>
        <a:cs typeface="+mn-cs"/>
      </a:defRPr>
    </a:lvl3pPr>
    <a:lvl4pPr marL="1370390" algn="l" defTabSz="456797" rtl="0" eaLnBrk="1" latinLnBrk="0" hangingPunct="1">
      <a:defRPr sz="1200" kern="1200">
        <a:solidFill>
          <a:schemeClr val="tx1"/>
        </a:solidFill>
        <a:latin typeface="+mn-lt"/>
        <a:ea typeface="+mn-ea"/>
        <a:cs typeface="+mn-cs"/>
      </a:defRPr>
    </a:lvl4pPr>
    <a:lvl5pPr marL="1827188" algn="l" defTabSz="456797" rtl="0" eaLnBrk="1" latinLnBrk="0" hangingPunct="1">
      <a:defRPr sz="1200" kern="1200">
        <a:solidFill>
          <a:schemeClr val="tx1"/>
        </a:solidFill>
        <a:latin typeface="+mn-lt"/>
        <a:ea typeface="+mn-ea"/>
        <a:cs typeface="+mn-cs"/>
      </a:defRPr>
    </a:lvl5pPr>
    <a:lvl6pPr marL="2283983" algn="l" defTabSz="456797" rtl="0" eaLnBrk="1" latinLnBrk="0" hangingPunct="1">
      <a:defRPr sz="1200" kern="1200">
        <a:solidFill>
          <a:schemeClr val="tx1"/>
        </a:solidFill>
        <a:latin typeface="+mn-lt"/>
        <a:ea typeface="+mn-ea"/>
        <a:cs typeface="+mn-cs"/>
      </a:defRPr>
    </a:lvl6pPr>
    <a:lvl7pPr marL="2740780" algn="l" defTabSz="456797" rtl="0" eaLnBrk="1" latinLnBrk="0" hangingPunct="1">
      <a:defRPr sz="1200" kern="1200">
        <a:solidFill>
          <a:schemeClr val="tx1"/>
        </a:solidFill>
        <a:latin typeface="+mn-lt"/>
        <a:ea typeface="+mn-ea"/>
        <a:cs typeface="+mn-cs"/>
      </a:defRPr>
    </a:lvl7pPr>
    <a:lvl8pPr marL="3197578" algn="l" defTabSz="456797" rtl="0" eaLnBrk="1" latinLnBrk="0" hangingPunct="1">
      <a:defRPr sz="1200" kern="1200">
        <a:solidFill>
          <a:schemeClr val="tx1"/>
        </a:solidFill>
        <a:latin typeface="+mn-lt"/>
        <a:ea typeface="+mn-ea"/>
        <a:cs typeface="+mn-cs"/>
      </a:defRPr>
    </a:lvl8pPr>
    <a:lvl9pPr marL="3654373" algn="l" defTabSz="45679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3897FC6-E026-BD4E-BFE0-44620F99D09B}" type="slidenum">
              <a:rPr lang="en-US" sz="1200">
                <a:solidFill>
                  <a:prstClr val="black"/>
                </a:solidFill>
                <a:latin typeface="Calibri" charset="0"/>
              </a:rPr>
              <a:pPr eaLnBrk="1" hangingPunct="1"/>
              <a:t>2</a:t>
            </a:fld>
            <a:endParaRPr lang="en-US" sz="1200">
              <a:solidFill>
                <a:prstClr val="black"/>
              </a:solidFill>
              <a:latin typeface="Calibri" charset="0"/>
            </a:endParaRPr>
          </a:p>
        </p:txBody>
      </p:sp>
      <p:sp>
        <p:nvSpPr>
          <p:cNvPr id="8806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8067" name="Rectangle 3"/>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Young people are severely affected by HIV</a:t>
            </a:r>
            <a:r>
              <a:rPr lang="en-GB" dirty="0">
                <a:latin typeface="Calibri" charset="0"/>
              </a:rPr>
              <a:t> Close to 12 million young people aged 15-24 are living with HIV/AIDS</a:t>
            </a:r>
          </a:p>
          <a:p>
            <a:pPr eaLnBrk="1" hangingPunct="1"/>
            <a:r>
              <a:rPr lang="en-GB" dirty="0">
                <a:latin typeface="Calibri" charset="0"/>
              </a:rPr>
              <a:t>Half of all new infections – over 7000 daily – are occurring among young people</a:t>
            </a:r>
          </a:p>
          <a:p>
            <a:pPr eaLnBrk="1" hangingPunct="1"/>
            <a:r>
              <a:rPr lang="en-GB" dirty="0">
                <a:latin typeface="Calibri" charset="0"/>
              </a:rPr>
              <a:t>Two-thirds of all new infections are among young women</a:t>
            </a:r>
          </a:p>
          <a:p>
            <a:pPr eaLnBrk="1" hangingPunct="1"/>
            <a:r>
              <a:rPr lang="en-US" b="1" dirty="0">
                <a:latin typeface="Calibri" charset="0"/>
              </a:rPr>
              <a:t>76% of all new infections among young people occur in women</a:t>
            </a:r>
            <a:endParaRPr lang="en-GB" dirty="0">
              <a:latin typeface="Calibri" charset="0"/>
            </a:endParaRPr>
          </a:p>
          <a:p>
            <a:pPr eaLnBrk="1" hangingPunct="1"/>
            <a:r>
              <a:rPr lang="en-GB" dirty="0">
                <a:latin typeface="Calibri" charset="0"/>
              </a:rPr>
              <a:t>No other region in the world approaches its HIV prevalence rates or displays such a disproportionate</a:t>
            </a:r>
          </a:p>
          <a:p>
            <a:pPr eaLnBrk="1" hangingPunct="1"/>
            <a:r>
              <a:rPr lang="en-GB" dirty="0">
                <a:latin typeface="Calibri" charset="0"/>
              </a:rPr>
              <a:t>impact on women and girls: 77 per cent of all HIV-positive women live in sub-Saharan Africa.</a:t>
            </a:r>
          </a:p>
          <a:p>
            <a:pPr eaLnBrk="1" hangingPunct="1"/>
            <a:endParaRPr lang="en-GB" dirty="0">
              <a:latin typeface="Calibri" charset="0"/>
            </a:endParaRPr>
          </a:p>
          <a:p>
            <a:pPr eaLnBrk="1" hangingPunct="1"/>
            <a:endParaRPr lang="en-US" dirty="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07171"/>
            <a:r>
              <a:rPr lang="en-US" dirty="0"/>
              <a:t>Given there are many determinants that affect HIV risk, given the short time today I am going to focus on those factors that have emerged from our work and that of others as being important and perhaps overlooked to date among young women in South Africa. At the partner level, young women with older partners are more likely to be infected with HIV.  What is important to emphasize is that large age disparities are not necessary to put a young woman at risk but, depending on the age of the woman, having a partner only a few year older may increase her risk. Essentially mixing with an age group with the highest prevalence infection places young women at increased risk. </a:t>
            </a:r>
          </a:p>
          <a:p>
            <a:pPr defTabSz="907171"/>
            <a:endParaRPr lang="en-US" dirty="0"/>
          </a:p>
          <a:p>
            <a:pPr defTabSz="907171"/>
            <a:r>
              <a:rPr lang="en-US" dirty="0"/>
              <a:t>There is also the question of the role of transactional sex in increasing HIV risk. While quantitatively we have not observed a large proportion of young women reporting transactional sex in our research in South Africa, qualitative research abounds with reports of the extensive nature of transactional sex in SSA. Given that I would argue all relationships are transactional in nature to some degree or another, the challenge in measuring transactional sex quantitatively rests in being able to gauge at what point everyday give and take in relationships crosses over to a point where it places an individual at increased risk. I will return to the role of transactional sex later when we discuss interventions, as the recent World Bank study of Cash Transfers suggests the mechanism of action for that study may rest heavily in changing partnership characteristics and averting transactional sex.</a:t>
            </a:r>
          </a:p>
          <a:p>
            <a:pPr defTabSz="907171"/>
            <a:endParaRPr lang="en-US" dirty="0"/>
          </a:p>
          <a:p>
            <a:r>
              <a:rPr lang="en-US" dirty="0"/>
              <a:t>At the community/contextual level, Young women reporting less decision making power in relationships are more likely acquire HIV, to report inconsistent condom use and forced sex. Thus interventions that address changing negative gender norms are imperative.</a:t>
            </a:r>
          </a:p>
          <a:p>
            <a:endParaRPr lang="en-US" dirty="0"/>
          </a:p>
          <a:p>
            <a:r>
              <a:rPr lang="en-US" dirty="0"/>
              <a:t>At the structural level,  our work in South Africa among young women with one lifetime sex partner consistently finds that the strongest factor associated with HIV infection is education. </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F6C4D5E-CB57-44A1-8103-CAE2476F12FC}"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2906698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HPTN 068: Effects of cash transfer and community mobilization for  prevention of HIV in young South African women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2DA321-7DDB-4A99-BDD8-E93BC368924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3865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u="none" dirty="0"/>
              <a:t>The</a:t>
            </a:r>
            <a:r>
              <a:rPr lang="en-US" u="none" baseline="0" dirty="0"/>
              <a:t> study took place in the MRC/Wits  Agincourt Health and Socio-Demographic Surveillance Site which is located in a rural area in the northeastern part of South Africa in Mpumalanga Province.</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The study site is comprised of approximately 115,000 people living in 28 villages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u="none"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u="none" baseline="0" dirty="0"/>
              <a:t>The area  characterized by high HIV prevalence at 46% among women and men aged 35-39, high unemployment and migration for work. </a:t>
            </a:r>
            <a:endParaRPr lang="en-US" u="none" dirty="0"/>
          </a:p>
          <a:p>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latin typeface="Calibri"/>
              </a:rPr>
              <a:pPr/>
              <a:t>5</a:t>
            </a:fld>
            <a:endParaRPr lang="en-US">
              <a:solidFill>
                <a:prstClr val="black"/>
              </a:solidFill>
              <a:latin typeface="Calibri"/>
            </a:endParaRPr>
          </a:p>
        </p:txBody>
      </p:sp>
    </p:spTree>
    <p:extLst>
      <p:ext uri="{BB962C8B-B14F-4D97-AF65-F5344CB8AC3E}">
        <p14:creationId xmlns:p14="http://schemas.microsoft.com/office/powerpoint/2010/main" val="2699784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enrolled 2,533 young women between March of</a:t>
            </a:r>
            <a:r>
              <a:rPr lang="en-US" baseline="0" dirty="0"/>
              <a:t> 2011 and December of 2012 of whom 2,488 were HIV uninfected  resulting in a baseline HIV prevalence of 3.2%</a:t>
            </a:r>
            <a:endParaRPr lang="en-US" dirty="0"/>
          </a:p>
          <a:p>
            <a:endParaRPr lang="en-US" dirty="0"/>
          </a:p>
          <a:p>
            <a:r>
              <a:rPr lang="en-US" dirty="0"/>
              <a:t>Overall</a:t>
            </a:r>
            <a:r>
              <a:rPr lang="en-US" baseline="0" dirty="0"/>
              <a:t> this was a relatively young cohort at baseline with a median age of 15 years and among whom close to 27% reported ever having had sex and close to 9% reported ever having been pregnant.</a:t>
            </a:r>
          </a:p>
          <a:p>
            <a:endParaRPr lang="en-US" baseline="0" dirty="0"/>
          </a:p>
          <a:p>
            <a:r>
              <a:rPr lang="en-US" baseline="0" dirty="0"/>
              <a:t>They were also a vulnerable population with close to 29% reporting being a single or double orphan, over a third reporting food insecurity in the past 12 months, and 79% living in homes receiving the government of South Africa’s Child Support Grant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84503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Strongest effects for poorest girls….</a:t>
            </a:r>
          </a:p>
        </p:txBody>
      </p:sp>
      <p:sp>
        <p:nvSpPr>
          <p:cNvPr id="4" name="Slide Number Placeholder 3"/>
          <p:cNvSpPr>
            <a:spLocks noGrp="1"/>
          </p:cNvSpPr>
          <p:nvPr>
            <p:ph type="sldNum" sz="quarter" idx="10"/>
          </p:nvPr>
        </p:nvSpPr>
        <p:spPr/>
        <p:txBody>
          <a:bodyPr/>
          <a:lstStyle/>
          <a:p>
            <a:fld id="{6A2DA321-7DDB-4A99-BDD8-E93BC3689245}" type="slidenum">
              <a:rPr lang="en-US" smtClean="0"/>
              <a:t>14</a:t>
            </a:fld>
            <a:endParaRPr lang="en-US" dirty="0"/>
          </a:p>
        </p:txBody>
      </p:sp>
    </p:spTree>
    <p:extLst>
      <p:ext uri="{BB962C8B-B14F-4D97-AF65-F5344CB8AC3E}">
        <p14:creationId xmlns:p14="http://schemas.microsoft.com/office/powerpoint/2010/main" val="1943619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Our initial hypothesis was that keeping young women in school through the use of a conditional cash transfer would reduce their risk of HIV infection. Unfortunately</a:t>
            </a:r>
            <a:r>
              <a:rPr lang="en-US" sz="1100" kern="1200" baseline="0" dirty="0">
                <a:solidFill>
                  <a:schemeClr val="tx1"/>
                </a:solidFill>
                <a:effectLst/>
                <a:latin typeface="+mn-lt"/>
                <a:ea typeface="+mn-ea"/>
                <a:cs typeface="+mn-cs"/>
              </a:rPr>
              <a:t> we found that </a:t>
            </a:r>
            <a:r>
              <a:rPr lang="en-US" sz="1100" kern="1200" dirty="0">
                <a:solidFill>
                  <a:schemeClr val="tx1"/>
                </a:solidFill>
                <a:effectLst/>
                <a:latin typeface="+mn-lt"/>
                <a:ea typeface="+mn-ea"/>
                <a:cs typeface="+mn-cs"/>
              </a:rPr>
              <a:t>there was no difference in HIV acquisition among young</a:t>
            </a:r>
            <a:r>
              <a:rPr lang="en-US" sz="1100" kern="1200" baseline="0" dirty="0">
                <a:solidFill>
                  <a:schemeClr val="tx1"/>
                </a:solidFill>
                <a:effectLst/>
                <a:latin typeface="+mn-lt"/>
                <a:ea typeface="+mn-ea"/>
                <a:cs typeface="+mn-cs"/>
              </a:rPr>
              <a:t> women who received the cash transfer and those that did not</a:t>
            </a:r>
            <a:r>
              <a:rPr lang="en-US" sz="1100" dirty="0"/>
              <a:t>.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We did find that cash transfers reduced some self-reported risk behaviors. Specifically,</a:t>
            </a:r>
            <a:r>
              <a:rPr lang="en-US" sz="1100" kern="1200" baseline="0" dirty="0">
                <a:solidFill>
                  <a:schemeClr val="tx1"/>
                </a:solidFill>
                <a:effectLst/>
                <a:latin typeface="+mn-lt"/>
                <a:ea typeface="+mn-ea"/>
                <a:cs typeface="+mn-cs"/>
              </a:rPr>
              <a:t> y</a:t>
            </a:r>
            <a:r>
              <a:rPr lang="en-US" sz="1100" kern="1200" dirty="0">
                <a:solidFill>
                  <a:schemeClr val="tx1"/>
                </a:solidFill>
                <a:effectLst/>
                <a:latin typeface="+mn-lt"/>
                <a:ea typeface="+mn-ea"/>
                <a:cs typeface="+mn-cs"/>
              </a:rPr>
              <a:t>oung women who received the cash reported significantly fewer partners, less unprotected sex and were less likely to experience intimate partner violence during the trial compared to young women who did not receive the cash.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baseline="0" dirty="0">
                <a:solidFill>
                  <a:schemeClr val="tx1"/>
                </a:solidFill>
                <a:effectLst/>
                <a:latin typeface="+mn-lt"/>
                <a:ea typeface="+mn-ea"/>
                <a:cs typeface="+mn-cs"/>
              </a:rPr>
              <a:t>Surprisingly,  t</a:t>
            </a:r>
            <a:r>
              <a:rPr lang="en-US" sz="1100" kern="1200" dirty="0">
                <a:solidFill>
                  <a:schemeClr val="tx1"/>
                </a:solidFill>
                <a:effectLst/>
                <a:latin typeface="+mn-lt"/>
                <a:ea typeface="+mn-ea"/>
                <a:cs typeface="+mn-cs"/>
              </a:rPr>
              <a:t>here was no difference in school attendance rates by study arm and attendance was very high in both study arms</a:t>
            </a:r>
            <a:r>
              <a:rPr lang="en-US" sz="1100" kern="1200" baseline="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suggesting that the conditional</a:t>
            </a:r>
            <a:r>
              <a:rPr lang="en-US" sz="1100" kern="1200" baseline="0" dirty="0">
                <a:solidFill>
                  <a:schemeClr val="tx1"/>
                </a:solidFill>
                <a:effectLst/>
                <a:latin typeface="+mn-lt"/>
                <a:ea typeface="+mn-ea"/>
                <a:cs typeface="+mn-cs"/>
              </a:rPr>
              <a:t> cash transfer </a:t>
            </a:r>
            <a:r>
              <a:rPr lang="en-US" sz="1100" kern="1200" dirty="0">
                <a:solidFill>
                  <a:schemeClr val="tx1"/>
                </a:solidFill>
                <a:effectLst/>
                <a:latin typeface="+mn-lt"/>
                <a:ea typeface="+mn-ea"/>
                <a:cs typeface="+mn-cs"/>
              </a:rPr>
              <a:t>was not necessary for girls to attend school in this study area. </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Importantly</a:t>
            </a:r>
            <a:r>
              <a:rPr lang="en-US" sz="1100" kern="1200" baseline="0" dirty="0">
                <a:solidFill>
                  <a:schemeClr val="tx1"/>
                </a:solidFill>
                <a:effectLst/>
                <a:latin typeface="+mn-lt"/>
                <a:ea typeface="+mn-ea"/>
                <a:cs typeface="+mn-cs"/>
              </a:rPr>
              <a:t>, and as we hypothesized, s</a:t>
            </a:r>
            <a:r>
              <a:rPr lang="en-US" sz="1100" kern="1200" dirty="0">
                <a:solidFill>
                  <a:schemeClr val="tx1"/>
                </a:solidFill>
                <a:effectLst/>
                <a:latin typeface="+mn-lt"/>
                <a:ea typeface="+mn-ea"/>
                <a:cs typeface="+mn-cs"/>
              </a:rPr>
              <a:t>taying in school was protective for HIV irrespective of study arm. Further analyses will help us</a:t>
            </a:r>
            <a:r>
              <a:rPr lang="en-US" sz="1100" kern="1200" baseline="0" dirty="0">
                <a:solidFill>
                  <a:schemeClr val="tx1"/>
                </a:solidFill>
                <a:effectLst/>
                <a:latin typeface="+mn-lt"/>
                <a:ea typeface="+mn-ea"/>
                <a:cs typeface="+mn-cs"/>
              </a:rPr>
              <a:t> understand factors associated with high school attendance and mechanisms through which schooling was protective in this study.</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100" kern="1200" dirty="0">
                <a:solidFill>
                  <a:schemeClr val="tx1"/>
                </a:solidFill>
                <a:effectLst/>
                <a:latin typeface="+mn-lt"/>
                <a:ea typeface="+mn-ea"/>
                <a:cs typeface="+mn-cs"/>
              </a:rPr>
              <a:t>Overall most young</a:t>
            </a:r>
            <a:r>
              <a:rPr lang="en-US" sz="1100" kern="1200" baseline="0" dirty="0">
                <a:solidFill>
                  <a:schemeClr val="tx1"/>
                </a:solidFill>
                <a:effectLst/>
                <a:latin typeface="+mn-lt"/>
                <a:ea typeface="+mn-ea"/>
                <a:cs typeface="+mn-cs"/>
              </a:rPr>
              <a:t> women in this trial did not report engaging in HIV risk behaviors, as evidenced by the relatively low </a:t>
            </a:r>
            <a:r>
              <a:rPr lang="en-US" sz="1100" kern="1200" dirty="0">
                <a:solidFill>
                  <a:schemeClr val="tx1"/>
                </a:solidFill>
                <a:effectLst/>
                <a:latin typeface="+mn-lt"/>
                <a:ea typeface="+mn-ea"/>
                <a:cs typeface="+mn-cs"/>
              </a:rPr>
              <a:t>HIV</a:t>
            </a:r>
            <a:r>
              <a:rPr lang="en-US" sz="1100" kern="1200" baseline="0" dirty="0">
                <a:solidFill>
                  <a:schemeClr val="tx1"/>
                </a:solidFill>
                <a:effectLst/>
                <a:latin typeface="+mn-lt"/>
                <a:ea typeface="+mn-ea"/>
                <a:cs typeface="+mn-cs"/>
              </a:rPr>
              <a:t> incidence observed during the trial. </a:t>
            </a:r>
            <a:r>
              <a:rPr lang="en-US" sz="1100" kern="1200" dirty="0">
                <a:solidFill>
                  <a:schemeClr val="tx1"/>
                </a:solidFill>
                <a:effectLst/>
                <a:latin typeface="+mn-lt"/>
                <a:ea typeface="+mn-ea"/>
                <a:cs typeface="+mn-cs"/>
              </a:rPr>
              <a:t>Previous cash transfer programs have found that particular subgroups benefit more from cash transfer than others thus</a:t>
            </a:r>
            <a:r>
              <a:rPr lang="en-US" sz="1100" kern="1200" baseline="0" dirty="0">
                <a:solidFill>
                  <a:schemeClr val="tx1"/>
                </a:solidFill>
                <a:effectLst/>
                <a:latin typeface="+mn-lt"/>
                <a:ea typeface="+mn-ea"/>
                <a:cs typeface="+mn-cs"/>
              </a:rPr>
              <a:t> future cash transfer programs may need consider targeting to those at highest risk of HIV</a:t>
            </a:r>
            <a:r>
              <a:rPr lang="en-US" sz="1100" kern="1200" dirty="0">
                <a:solidFill>
                  <a:schemeClr val="tx1"/>
                </a:solidFill>
                <a:effectLst/>
                <a:latin typeface="+mn-lt"/>
                <a:ea typeface="+mn-ea"/>
                <a:cs typeface="+mn-cs"/>
              </a:rPr>
              <a:t>. Further analyses of our data will help understand if particular subgroups of young women may have benefited from the cash transfer intervention.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endParaRPr lang="en-US" sz="1100" dirty="0"/>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latin typeface="Calibri"/>
              </a:rPr>
              <a:pPr/>
              <a:t>18</a:t>
            </a:fld>
            <a:endParaRPr lang="en-US">
              <a:solidFill>
                <a:prstClr val="black"/>
              </a:solidFill>
              <a:latin typeface="Calibri"/>
            </a:endParaRPr>
          </a:p>
        </p:txBody>
      </p:sp>
    </p:spTree>
    <p:extLst>
      <p:ext uri="{BB962C8B-B14F-4D97-AF65-F5344CB8AC3E}">
        <p14:creationId xmlns:p14="http://schemas.microsoft.com/office/powerpoint/2010/main" val="189781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latin typeface="Calibri"/>
              </a:rPr>
              <a:pPr/>
              <a:t>19</a:t>
            </a:fld>
            <a:endParaRPr lang="en-US">
              <a:solidFill>
                <a:prstClr val="black"/>
              </a:solidFill>
              <a:latin typeface="Calibri"/>
            </a:endParaRPr>
          </a:p>
        </p:txBody>
      </p:sp>
    </p:spTree>
    <p:extLst>
      <p:ext uri="{BB962C8B-B14F-4D97-AF65-F5344CB8AC3E}">
        <p14:creationId xmlns:p14="http://schemas.microsoft.com/office/powerpoint/2010/main" val="89085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2DA321-7DDB-4A99-BDD8-E93BC3689245}"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14074675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slide-TITL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71600"/>
            <a:ext cx="9144000" cy="5486400"/>
          </a:xfrm>
          <a:prstGeom prst="rect">
            <a:avLst/>
          </a:prstGeom>
          <a:solidFill>
            <a:srgbClr val="0D7294"/>
          </a:solidFill>
        </p:spPr>
      </p:pic>
      <p:sp>
        <p:nvSpPr>
          <p:cNvPr id="21" name="Rectangle 20"/>
          <p:cNvSpPr/>
          <p:nvPr userDrawn="1"/>
        </p:nvSpPr>
        <p:spPr>
          <a:xfrm>
            <a:off x="0" y="0"/>
            <a:ext cx="9144000" cy="137160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pic>
        <p:nvPicPr>
          <p:cNvPr id="19" name="Picture 18" descr="hptn_ppt_logo_v1.png"/>
          <p:cNvPicPr>
            <a:picLocks noChangeAspect="1"/>
          </p:cNvPicPr>
          <p:nvPr userDrawn="1"/>
        </p:nvPicPr>
        <p:blipFill>
          <a:blip r:embed="rId3"/>
          <a:stretch>
            <a:fillRect/>
          </a:stretch>
        </p:blipFill>
        <p:spPr>
          <a:xfrm>
            <a:off x="457200" y="280006"/>
            <a:ext cx="4248150" cy="1090987"/>
          </a:xfrm>
          <a:prstGeom prst="rect">
            <a:avLst/>
          </a:prstGeom>
        </p:spPr>
      </p:pic>
      <p:sp>
        <p:nvSpPr>
          <p:cNvPr id="10" name="Title 1"/>
          <p:cNvSpPr>
            <a:spLocks noGrp="1"/>
          </p:cNvSpPr>
          <p:nvPr>
            <p:ph type="title" hasCustomPrompt="1"/>
          </p:nvPr>
        </p:nvSpPr>
        <p:spPr>
          <a:xfrm>
            <a:off x="457200" y="2070100"/>
            <a:ext cx="8229600" cy="1676400"/>
          </a:xfrm>
          <a:prstGeom prst="rect">
            <a:avLst/>
          </a:prstGeom>
        </p:spPr>
        <p:txBody>
          <a:bodyPr>
            <a:noAutofit/>
          </a:bodyPr>
          <a:lstStyle>
            <a:lvl1pPr algn="ctr">
              <a:defRPr sz="4500" b="1" i="0" baseline="0">
                <a:solidFill>
                  <a:schemeClr val="bg1"/>
                </a:solidFill>
                <a:latin typeface="Arial"/>
                <a:cs typeface="Arial"/>
              </a:defRPr>
            </a:lvl1pPr>
          </a:lstStyle>
          <a:p>
            <a:r>
              <a:rPr lang="en-US" dirty="0"/>
              <a:t>Compelling Presentation Title Goes Here</a:t>
            </a:r>
          </a:p>
        </p:txBody>
      </p:sp>
      <p:sp>
        <p:nvSpPr>
          <p:cNvPr id="6" name="Text Placeholder 5"/>
          <p:cNvSpPr>
            <a:spLocks noGrp="1"/>
          </p:cNvSpPr>
          <p:nvPr>
            <p:ph type="body" sz="quarter" idx="10" hasCustomPrompt="1"/>
          </p:nvPr>
        </p:nvSpPr>
        <p:spPr>
          <a:xfrm>
            <a:off x="990600" y="3873500"/>
            <a:ext cx="6959600" cy="698500"/>
          </a:xfrm>
        </p:spPr>
        <p:txBody>
          <a:bodyPr/>
          <a:lstStyle>
            <a:lvl1pPr marL="0" indent="0" algn="ctr">
              <a:buNone/>
              <a:defRPr b="1" baseline="0"/>
            </a:lvl1pPr>
          </a:lstStyle>
          <a:p>
            <a:pPr lvl="0"/>
            <a:r>
              <a:rPr lang="en-US" dirty="0"/>
              <a:t>Subtitle or HPTN XXX study</a:t>
            </a:r>
          </a:p>
        </p:txBody>
      </p:sp>
      <p:sp>
        <p:nvSpPr>
          <p:cNvPr id="3" name="Text Placeholder 2"/>
          <p:cNvSpPr>
            <a:spLocks noGrp="1"/>
          </p:cNvSpPr>
          <p:nvPr>
            <p:ph type="body" sz="quarter" idx="11" hasCustomPrompt="1"/>
          </p:nvPr>
        </p:nvSpPr>
        <p:spPr>
          <a:xfrm>
            <a:off x="933450" y="5067300"/>
            <a:ext cx="7073900" cy="1397000"/>
          </a:xfrm>
        </p:spPr>
        <p:txBody>
          <a:bodyPr/>
          <a:lstStyle>
            <a:lvl1pPr marL="0" indent="0" algn="ctr">
              <a:buNone/>
              <a:defRPr sz="2000" b="1"/>
            </a:lvl1pPr>
          </a:lstStyle>
          <a:p>
            <a:pPr lvl="0"/>
            <a:r>
              <a:rPr lang="en-US" dirty="0"/>
              <a:t>First and Last Name, PhD, MD</a:t>
            </a:r>
            <a:br>
              <a:rPr lang="en-US" dirty="0"/>
            </a:br>
            <a:r>
              <a:rPr lang="en-US" dirty="0"/>
              <a:t>Institution</a:t>
            </a:r>
            <a:br>
              <a:rPr lang="en-US" dirty="0"/>
            </a:br>
            <a:r>
              <a:rPr lang="en-US" dirty="0"/>
              <a:t>City/State, Country</a:t>
            </a:r>
            <a:br>
              <a:rPr lang="en-US" dirty="0"/>
            </a:br>
            <a:r>
              <a:rPr lang="en-US" dirty="0"/>
              <a:t>Date</a:t>
            </a:r>
          </a:p>
          <a:p>
            <a:pPr lvl="0"/>
            <a:endParaRPr lang="en-US" dirty="0"/>
          </a:p>
        </p:txBody>
      </p:sp>
    </p:spTree>
    <p:extLst>
      <p:ext uri="{BB962C8B-B14F-4D97-AF65-F5344CB8AC3E}">
        <p14:creationId xmlns:p14="http://schemas.microsoft.com/office/powerpoint/2010/main" val="287404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ast slide-Acknowledgements">
    <p:spTree>
      <p:nvGrpSpPr>
        <p:cNvPr id="1" name=""/>
        <p:cNvGrpSpPr/>
        <p:nvPr/>
      </p:nvGrpSpPr>
      <p:grpSpPr>
        <a:xfrm>
          <a:off x="0" y="0"/>
          <a:ext cx="0" cy="0"/>
          <a:chOff x="0" y="0"/>
          <a:chExt cx="0" cy="0"/>
        </a:xfrm>
      </p:grpSpPr>
      <p:sp>
        <p:nvSpPr>
          <p:cNvPr id="10" name="Content Placeholder 2"/>
          <p:cNvSpPr txBox="1">
            <a:spLocks/>
          </p:cNvSpPr>
          <p:nvPr userDrawn="1"/>
        </p:nvSpPr>
        <p:spPr>
          <a:xfrm>
            <a:off x="1235075" y="1584326"/>
            <a:ext cx="6829425" cy="3463924"/>
          </a:xfrm>
          <a:prstGeom prst="rect">
            <a:avLst/>
          </a:prstGeom>
        </p:spPr>
        <p:txBody>
          <a:bodyPr/>
          <a:lstStyle/>
          <a:p>
            <a:pPr marL="342900" indent="-342900" defTabSz="914400">
              <a:spcBef>
                <a:spcPct val="20000"/>
              </a:spcBef>
              <a:buFont typeface="Arial" pitchFamily="34" charset="0"/>
              <a:buNone/>
              <a:defRPr/>
            </a:pPr>
            <a:endParaRPr lang="en-US" sz="2400" dirty="0">
              <a:solidFill>
                <a:prstClr val="black"/>
              </a:solidFill>
              <a:latin typeface="Arial"/>
              <a:cs typeface="Arial"/>
            </a:endParaRPr>
          </a:p>
        </p:txBody>
      </p:sp>
      <p:sp>
        <p:nvSpPr>
          <p:cNvPr id="2" name="Rectangle 1"/>
          <p:cNvSpPr/>
          <p:nvPr userDrawn="1"/>
        </p:nvSpPr>
        <p:spPr>
          <a:xfrm>
            <a:off x="1394310" y="2085044"/>
            <a:ext cx="6568590" cy="1631216"/>
          </a:xfrm>
          <a:prstGeom prst="rect">
            <a:avLst/>
          </a:prstGeom>
        </p:spPr>
        <p:txBody>
          <a:bodyPr wrap="square">
            <a:spAutoFit/>
          </a:bodyPr>
          <a:lstStyle/>
          <a:p>
            <a:pPr algn="ctr" defTabSz="914400"/>
            <a:r>
              <a:rPr lang="en-US" sz="2000" dirty="0">
                <a:solidFill>
                  <a:prstClr val="black"/>
                </a:solidFill>
                <a:latin typeface="Arial" panose="020B0604020202020204" pitchFamily="34" charset="0"/>
                <a:cs typeface="Arial" panose="020B0604020202020204" pitchFamily="34" charset="0"/>
              </a:rPr>
              <a:t>The HIV Prevention Trials Network is sponsored by the </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National Institute of Allergy and Infectious Diseases, </a:t>
            </a:r>
            <a:br>
              <a:rPr lang="en-US" sz="2000" dirty="0">
                <a:solidFill>
                  <a:prstClr val="black"/>
                </a:solidFill>
                <a:latin typeface="Arial" panose="020B0604020202020204" pitchFamily="34" charset="0"/>
                <a:cs typeface="Arial" panose="020B0604020202020204" pitchFamily="34" charset="0"/>
              </a:rPr>
            </a:br>
            <a:r>
              <a:rPr lang="en-US" sz="2000" dirty="0">
                <a:solidFill>
                  <a:prstClr val="black"/>
                </a:solidFill>
                <a:latin typeface="Arial" panose="020B0604020202020204" pitchFamily="34" charset="0"/>
                <a:cs typeface="Arial" panose="020B0604020202020204" pitchFamily="34" charset="0"/>
              </a:rPr>
              <a:t>the National Institute of Mental Health, and the National Institute on Drug Abuse, all components of the </a:t>
            </a:r>
          </a:p>
          <a:p>
            <a:pPr algn="ctr" defTabSz="914400"/>
            <a:r>
              <a:rPr lang="en-US" sz="2000" dirty="0">
                <a:solidFill>
                  <a:prstClr val="black"/>
                </a:solidFill>
                <a:latin typeface="Arial" panose="020B0604020202020204" pitchFamily="34" charset="0"/>
                <a:cs typeface="Arial" panose="020B0604020202020204" pitchFamily="34" charset="0"/>
              </a:rPr>
              <a:t>U.S. National Institutes of Health.</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31827" cy="685801"/>
          </a:xfrm>
          <a:prstGeom prst="rect">
            <a:avLst/>
          </a:prstGeom>
        </p:spPr>
      </p:pic>
      <p:sp>
        <p:nvSpPr>
          <p:cNvPr id="12" name="Rectangle 11"/>
          <p:cNvSpPr/>
          <p:nvPr userDrawn="1"/>
        </p:nvSpPr>
        <p:spPr>
          <a:xfrm>
            <a:off x="1365492" y="1051176"/>
            <a:ext cx="6568590" cy="523220"/>
          </a:xfrm>
          <a:prstGeom prst="rect">
            <a:avLst/>
          </a:prstGeom>
        </p:spPr>
        <p:txBody>
          <a:bodyPr wrap="square">
            <a:spAutoFit/>
          </a:bodyPr>
          <a:lstStyle/>
          <a:p>
            <a:pPr algn="ctr" defTabSz="914400"/>
            <a:r>
              <a:rPr lang="en-US" sz="2800" b="1" dirty="0">
                <a:solidFill>
                  <a:srgbClr val="0E99C0"/>
                </a:solidFill>
                <a:latin typeface="Arial" panose="020B0604020202020204" pitchFamily="34" charset="0"/>
                <a:cs typeface="Arial" panose="020B0604020202020204" pitchFamily="34" charset="0"/>
              </a:rPr>
              <a:t>ACKNOWLEDGEMENTS</a:t>
            </a:r>
          </a:p>
        </p:txBody>
      </p:sp>
      <p:sp>
        <p:nvSpPr>
          <p:cNvPr id="5" name="Text Placeholder 4"/>
          <p:cNvSpPr>
            <a:spLocks noGrp="1"/>
          </p:cNvSpPr>
          <p:nvPr>
            <p:ph type="body" sz="quarter" idx="11" hasCustomPrompt="1"/>
          </p:nvPr>
        </p:nvSpPr>
        <p:spPr>
          <a:xfrm>
            <a:off x="1235075" y="3991380"/>
            <a:ext cx="7112000" cy="2133600"/>
          </a:xfrm>
        </p:spPr>
        <p:txBody>
          <a:bodyPr/>
          <a:lstStyle>
            <a:lvl1pPr marL="0" indent="0" algn="ctr">
              <a:buNone/>
              <a:defRPr sz="2000" baseline="0"/>
            </a:lvl1pPr>
          </a:lstStyle>
          <a:p>
            <a:pPr lvl="0"/>
            <a:r>
              <a:rPr lang="en-US" dirty="0"/>
              <a:t>The HPTN ### Study Team acknowledges</a:t>
            </a:r>
            <a:br>
              <a:rPr lang="en-US" dirty="0"/>
            </a:br>
            <a:r>
              <a:rPr lang="en-US" dirty="0"/>
              <a:t>(Click to add other partners/funders etc. </a:t>
            </a:r>
            <a:br>
              <a:rPr lang="en-US" dirty="0"/>
            </a:br>
            <a:r>
              <a:rPr lang="en-US" dirty="0"/>
              <a:t>DO NOT use logos and DO make this your last slide.)</a:t>
            </a:r>
          </a:p>
        </p:txBody>
      </p:sp>
    </p:spTree>
    <p:extLst>
      <p:ext uri="{BB962C8B-B14F-4D97-AF65-F5344CB8AC3E}">
        <p14:creationId xmlns:p14="http://schemas.microsoft.com/office/powerpoint/2010/main" val="3217316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E149663D-ECF2-4E61-8887-0ED7E6FD6B31}" type="datetimeFigureOut">
              <a:rPr lang="en-ZA" smtClean="0">
                <a:solidFill>
                  <a:prstClr val="black"/>
                </a:solidFill>
                <a:latin typeface="Calibri"/>
              </a:rPr>
              <a:pPr defTabSz="914400"/>
              <a:t>2018/09/19</a:t>
            </a:fld>
            <a:endParaRPr lang="en-ZA">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ZA">
              <a:solidFill>
                <a:prstClr val="black"/>
              </a:solidFill>
              <a:latin typeface="Calibri"/>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E4A6A367-242F-4757-9814-996F952F0C06}" type="slidenum">
              <a:rPr lang="en-ZA" smtClean="0">
                <a:solidFill>
                  <a:prstClr val="black"/>
                </a:solidFill>
                <a:latin typeface="Calibri"/>
              </a:rPr>
              <a:pPr defTabSz="914400"/>
              <a:t>‹#›</a:t>
            </a:fld>
            <a:endParaRPr lang="en-ZA">
              <a:solidFill>
                <a:prstClr val="black"/>
              </a:solidFill>
              <a:latin typeface="Calibri"/>
            </a:endParaRPr>
          </a:p>
        </p:txBody>
      </p:sp>
    </p:spTree>
    <p:extLst>
      <p:ext uri="{BB962C8B-B14F-4D97-AF65-F5344CB8AC3E}">
        <p14:creationId xmlns:p14="http://schemas.microsoft.com/office/powerpoint/2010/main" val="1531475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fld id="{62E16C27-1C02-B94A-A992-EEACF1366D49}" type="datetimeFigureOut">
              <a:rPr lang="en-US">
                <a:solidFill>
                  <a:prstClr val="black"/>
                </a:solidFill>
                <a:latin typeface="Calibri"/>
              </a:rPr>
              <a:pPr defTabSz="914400">
                <a:defRPr/>
              </a:pPr>
              <a:t>9/19/2018</a:t>
            </a:fld>
            <a:endParaRPr lang="en-US">
              <a:solidFill>
                <a:prstClr val="black"/>
              </a:solidFill>
              <a:latin typeface="Calibri"/>
            </a:endParaRPr>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fld id="{AEB88ED3-01B8-F24F-8D19-FDF7E1544A72}" type="slidenum">
              <a:rPr lang="en-US">
                <a:solidFill>
                  <a:prstClr val="black"/>
                </a:solidFill>
                <a:latin typeface="Calibri"/>
              </a:rPr>
              <a:pPr defTabSz="914400">
                <a:defRPr/>
              </a:pPr>
              <a:t>‹#›</a:t>
            </a:fld>
            <a:endParaRPr lang="en-US">
              <a:solidFill>
                <a:prstClr val="black"/>
              </a:solidFill>
              <a:latin typeface="Calibri"/>
            </a:endParaRPr>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endParaRPr lang="en-US">
              <a:solidFill>
                <a:prstClr val="black"/>
              </a:solidFill>
              <a:latin typeface="Calibri"/>
            </a:endParaRPr>
          </a:p>
        </p:txBody>
      </p:sp>
    </p:spTree>
    <p:extLst>
      <p:ext uri="{BB962C8B-B14F-4D97-AF65-F5344CB8AC3E}">
        <p14:creationId xmlns:p14="http://schemas.microsoft.com/office/powerpoint/2010/main" val="3964132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28650" y="6356358"/>
            <a:ext cx="2057400" cy="365125"/>
          </a:xfrm>
          <a:prstGeom prst="rect">
            <a:avLst/>
          </a:prstGeom>
        </p:spPr>
        <p:txBody>
          <a:bodyPr lIns="91425" tIns="45713" rIns="91425" bIns="45713"/>
          <a:lstStyle/>
          <a:p>
            <a:pPr defTabSz="913452"/>
            <a:fld id="{5F046DDD-44D8-4D2D-928F-DE44C6B3B5E1}" type="datetimeFigureOut">
              <a:rPr lang="en-ZA" smtClean="0">
                <a:solidFill>
                  <a:prstClr val="black"/>
                </a:solidFill>
                <a:latin typeface="Calibri"/>
              </a:rPr>
              <a:pPr defTabSz="913452"/>
              <a:t>2018/09/19</a:t>
            </a:fld>
            <a:endParaRPr lang="en-ZA">
              <a:solidFill>
                <a:prstClr val="black"/>
              </a:solidFill>
              <a:latin typeface="Calibri"/>
            </a:endParaRPr>
          </a:p>
        </p:txBody>
      </p:sp>
      <p:sp>
        <p:nvSpPr>
          <p:cNvPr id="5" name="Footer Placeholder 4"/>
          <p:cNvSpPr>
            <a:spLocks noGrp="1"/>
          </p:cNvSpPr>
          <p:nvPr>
            <p:ph type="ftr" sz="quarter" idx="11"/>
          </p:nvPr>
        </p:nvSpPr>
        <p:spPr>
          <a:xfrm>
            <a:off x="3028950" y="6356358"/>
            <a:ext cx="3086100" cy="365125"/>
          </a:xfrm>
          <a:prstGeom prst="rect">
            <a:avLst/>
          </a:prstGeom>
        </p:spPr>
        <p:txBody>
          <a:bodyPr lIns="91425" tIns="45713" rIns="91425" bIns="45713"/>
          <a:lstStyle/>
          <a:p>
            <a:pPr defTabSz="913452"/>
            <a:endParaRPr lang="en-ZA">
              <a:solidFill>
                <a:prstClr val="black"/>
              </a:solidFill>
              <a:latin typeface="Calibri"/>
            </a:endParaRPr>
          </a:p>
        </p:txBody>
      </p:sp>
      <p:sp>
        <p:nvSpPr>
          <p:cNvPr id="6" name="Slide Number Placeholder 5"/>
          <p:cNvSpPr>
            <a:spLocks noGrp="1"/>
          </p:cNvSpPr>
          <p:nvPr>
            <p:ph type="sldNum" sz="quarter" idx="12"/>
          </p:nvPr>
        </p:nvSpPr>
        <p:spPr>
          <a:xfrm>
            <a:off x="6457950" y="6356358"/>
            <a:ext cx="2057400" cy="365125"/>
          </a:xfrm>
          <a:prstGeom prst="rect">
            <a:avLst/>
          </a:prstGeom>
        </p:spPr>
        <p:txBody>
          <a:bodyPr lIns="91425" tIns="45713" rIns="91425" bIns="45713"/>
          <a:lstStyle/>
          <a:p>
            <a:pPr defTabSz="913452"/>
            <a:fld id="{EF11398A-27FB-4482-B0AA-2AC8B087B66B}" type="slidenum">
              <a:rPr lang="en-ZA" smtClean="0">
                <a:solidFill>
                  <a:prstClr val="black"/>
                </a:solidFill>
                <a:latin typeface="Calibri"/>
              </a:rPr>
              <a:pPr defTabSz="913452"/>
              <a:t>‹#›</a:t>
            </a:fld>
            <a:endParaRPr lang="en-ZA">
              <a:solidFill>
                <a:prstClr val="black"/>
              </a:solidFill>
              <a:latin typeface="Calibri"/>
            </a:endParaRPr>
          </a:p>
        </p:txBody>
      </p:sp>
    </p:spTree>
    <p:extLst>
      <p:ext uri="{BB962C8B-B14F-4D97-AF65-F5344CB8AC3E}">
        <p14:creationId xmlns:p14="http://schemas.microsoft.com/office/powerpoint/2010/main" val="333836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3D5C2F5-CBC2-47D4-859F-F0B3F7CB9DA8}" type="datetimeFigureOut">
              <a:rPr lang="en-US" smtClean="0">
                <a:latin typeface="Tw Cen MT"/>
              </a:rPr>
              <a:pPr/>
              <a:t>9/19/2018</a:t>
            </a:fld>
            <a:endParaRPr lang="en-US">
              <a:latin typeface="Tw Cen MT"/>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solidFill>
                <a:srgbClr val="EBDDC3"/>
              </a:solidFill>
              <a:latin typeface="Tw Cen MT"/>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8083B37-D2A9-4D92-99F6-F564B19C9DF7}" type="slidenum">
              <a:rPr lang="en-US" smtClean="0">
                <a:solidFill>
                  <a:srgbClr val="EBDDC3"/>
                </a:solidFill>
                <a:latin typeface="Tw Cen MT"/>
              </a:rPr>
              <a:pPr/>
              <a:t>‹#›</a:t>
            </a:fld>
            <a:endParaRPr lang="en-US">
              <a:solidFill>
                <a:srgbClr val="EBDDC3"/>
              </a:solidFill>
              <a:latin typeface="Tw Cen MT"/>
            </a:endParaRPr>
          </a:p>
        </p:txBody>
      </p:sp>
    </p:spTree>
    <p:extLst>
      <p:ext uri="{BB962C8B-B14F-4D97-AF65-F5344CB8AC3E}">
        <p14:creationId xmlns:p14="http://schemas.microsoft.com/office/powerpoint/2010/main" val="792790384"/>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a:solidFill>
                <a:srgbClr val="775F55"/>
              </a:solidFill>
              <a:latin typeface="Tw Cen MT"/>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C8083B37-D2A9-4D92-99F6-F564B19C9DF7}" type="slidenum">
              <a:rPr lang="en-US" smtClean="0">
                <a:latin typeface="Tw Cen MT"/>
              </a:rPr>
              <a:pPr/>
              <a:t>‹#›</a:t>
            </a:fld>
            <a:endParaRPr lang="en-US">
              <a:latin typeface="Tw Cen MT"/>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92452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C8083B37-D2A9-4D92-99F6-F564B19C9DF7}"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p:txBody>
          <a:bodyPr/>
          <a:lstStyle/>
          <a:p>
            <a:endParaRPr lang="en-US">
              <a:solidFill>
                <a:srgbClr val="775F55"/>
              </a:solidFill>
              <a:latin typeface="Tw Cen MT"/>
            </a:endParaRPr>
          </a:p>
        </p:txBody>
      </p:sp>
    </p:spTree>
    <p:extLst>
      <p:ext uri="{BB962C8B-B14F-4D97-AF65-F5344CB8AC3E}">
        <p14:creationId xmlns:p14="http://schemas.microsoft.com/office/powerpoint/2010/main" val="4055992284"/>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10" name="Slide Number Placeholder 9"/>
          <p:cNvSpPr>
            <a:spLocks noGrp="1"/>
          </p:cNvSpPr>
          <p:nvPr>
            <p:ph type="sldNum" sz="quarter" idx="16"/>
          </p:nvPr>
        </p:nvSpPr>
        <p:spPr/>
        <p:txBody>
          <a:bodyPr rtlCol="0"/>
          <a:lstStyle/>
          <a:p>
            <a:fld id="{C8083B37-D2A9-4D92-99F6-F564B19C9DF7}" type="slidenum">
              <a:rPr lang="en-US" smtClean="0">
                <a:latin typeface="Tw Cen MT"/>
              </a:rPr>
              <a:pPr/>
              <a:t>‹#›</a:t>
            </a:fld>
            <a:endParaRPr lang="en-US">
              <a:latin typeface="Tw Cen MT"/>
            </a:endParaRPr>
          </a:p>
        </p:txBody>
      </p:sp>
      <p:sp>
        <p:nvSpPr>
          <p:cNvPr id="12" name="Footer Placeholder 11"/>
          <p:cNvSpPr>
            <a:spLocks noGrp="1"/>
          </p:cNvSpPr>
          <p:nvPr>
            <p:ph type="ftr" sz="quarter" idx="17"/>
          </p:nvPr>
        </p:nvSpPr>
        <p:spPr/>
        <p:txBody>
          <a:bodyPr rtlCol="0"/>
          <a:lstStyle/>
          <a:p>
            <a:endParaRPr lang="en-US">
              <a:solidFill>
                <a:srgbClr val="775F55"/>
              </a:solidFill>
              <a:latin typeface="Tw Cen MT"/>
            </a:endParaRPr>
          </a:p>
        </p:txBody>
      </p:sp>
    </p:spTree>
    <p:extLst>
      <p:ext uri="{BB962C8B-B14F-4D97-AF65-F5344CB8AC3E}">
        <p14:creationId xmlns:p14="http://schemas.microsoft.com/office/powerpoint/2010/main" val="1228512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12" name="Slide Number Placeholder 11"/>
          <p:cNvSpPr>
            <a:spLocks noGrp="1"/>
          </p:cNvSpPr>
          <p:nvPr>
            <p:ph type="sldNum" sz="quarter" idx="16"/>
          </p:nvPr>
        </p:nvSpPr>
        <p:spPr/>
        <p:txBody>
          <a:bodyPr rtlCol="0"/>
          <a:lstStyle/>
          <a:p>
            <a:fld id="{C8083B37-D2A9-4D92-99F6-F564B19C9DF7}" type="slidenum">
              <a:rPr lang="en-US" smtClean="0">
                <a:latin typeface="Tw Cen MT"/>
              </a:rPr>
              <a:pPr/>
              <a:t>‹#›</a:t>
            </a:fld>
            <a:endParaRPr lang="en-US">
              <a:latin typeface="Tw Cen MT"/>
            </a:endParaRPr>
          </a:p>
        </p:txBody>
      </p:sp>
      <p:sp>
        <p:nvSpPr>
          <p:cNvPr id="14" name="Footer Placeholder 13"/>
          <p:cNvSpPr>
            <a:spLocks noGrp="1"/>
          </p:cNvSpPr>
          <p:nvPr>
            <p:ph type="ftr" sz="quarter" idx="17"/>
          </p:nvPr>
        </p:nvSpPr>
        <p:spPr/>
        <p:txBody>
          <a:bodyPr rtlCol="0"/>
          <a:lstStyle/>
          <a:p>
            <a:endParaRPr lang="en-US">
              <a:solidFill>
                <a:srgbClr val="775F55"/>
              </a:solidFill>
              <a:latin typeface="Tw Cen MT"/>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6980262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4" name="Footer Placeholder 3"/>
          <p:cNvSpPr>
            <a:spLocks noGrp="1"/>
          </p:cNvSpPr>
          <p:nvPr>
            <p:ph type="ftr" sz="quarter" idx="11"/>
          </p:nvPr>
        </p:nvSpPr>
        <p:spPr/>
        <p:txBody>
          <a:bodyPr/>
          <a:lstStyle/>
          <a:p>
            <a:endParaRPr lang="en-US">
              <a:solidFill>
                <a:srgbClr val="775F55"/>
              </a:solidFill>
              <a:latin typeface="Tw Cen MT"/>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C8083B37-D2A9-4D92-99F6-F564B19C9DF7}"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419235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w/ bullet text">
    <p:spTree>
      <p:nvGrpSpPr>
        <p:cNvPr id="1" name=""/>
        <p:cNvGrpSpPr/>
        <p:nvPr/>
      </p:nvGrpSpPr>
      <p:grpSpPr>
        <a:xfrm>
          <a:off x="0" y="0"/>
          <a:ext cx="0" cy="0"/>
          <a:chOff x="0" y="0"/>
          <a:chExt cx="0" cy="0"/>
        </a:xfrm>
      </p:grpSpPr>
      <p:sp>
        <p:nvSpPr>
          <p:cNvPr id="7" name="Rectangle 6"/>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Header</a:t>
            </a:r>
          </a:p>
        </p:txBody>
      </p:sp>
      <p:pic>
        <p:nvPicPr>
          <p:cNvPr id="9" name="Picture 8" descr="hptn_ppt_logo_v1.png"/>
          <p:cNvPicPr>
            <a:picLocks noChangeAspect="1"/>
          </p:cNvPicPr>
          <p:nvPr userDrawn="1"/>
        </p:nvPicPr>
        <p:blipFill>
          <a:blip r:embed="rId2"/>
          <a:stretch>
            <a:fillRect/>
          </a:stretch>
        </p:blipFill>
        <p:spPr>
          <a:xfrm>
            <a:off x="457200" y="136304"/>
            <a:ext cx="2067953" cy="531081"/>
          </a:xfrm>
          <a:prstGeom prst="rect">
            <a:avLst/>
          </a:prstGeom>
        </p:spPr>
      </p:pic>
    </p:spTree>
    <p:extLst>
      <p:ext uri="{BB962C8B-B14F-4D97-AF65-F5344CB8AC3E}">
        <p14:creationId xmlns:p14="http://schemas.microsoft.com/office/powerpoint/2010/main" val="22585804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3" name="Footer Placeholder 2"/>
          <p:cNvSpPr>
            <a:spLocks noGrp="1"/>
          </p:cNvSpPr>
          <p:nvPr>
            <p:ph type="ftr" sz="quarter" idx="11"/>
          </p:nvPr>
        </p:nvSpPr>
        <p:spPr/>
        <p:txBody>
          <a:bodyPr/>
          <a:lstStyle/>
          <a:p>
            <a:endParaRPr lang="en-US">
              <a:solidFill>
                <a:srgbClr val="775F55"/>
              </a:solidFill>
              <a:latin typeface="Tw Cen MT"/>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C8083B37-D2A9-4D92-99F6-F564B19C9DF7}" type="slidenum">
              <a:rPr lang="en-US" smtClean="0">
                <a:solidFill>
                  <a:srgbClr val="775F55"/>
                </a:solidFill>
                <a:latin typeface="Tw Cen MT"/>
              </a:rPr>
              <a:pPr/>
              <a:t>‹#›</a:t>
            </a:fld>
            <a:endParaRPr lang="en-US">
              <a:solidFill>
                <a:srgbClr val="775F55"/>
              </a:solidFill>
              <a:latin typeface="Tw Cen MT"/>
            </a:endParaRPr>
          </a:p>
        </p:txBody>
      </p:sp>
    </p:spTree>
    <p:extLst>
      <p:ext uri="{BB962C8B-B14F-4D97-AF65-F5344CB8AC3E}">
        <p14:creationId xmlns:p14="http://schemas.microsoft.com/office/powerpoint/2010/main" val="18224569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6" name="Footer Placeholder 5"/>
          <p:cNvSpPr>
            <a:spLocks noGrp="1"/>
          </p:cNvSpPr>
          <p:nvPr>
            <p:ph type="ftr" sz="quarter" idx="11"/>
          </p:nvPr>
        </p:nvSpPr>
        <p:spPr/>
        <p:txBody>
          <a:bodyPr/>
          <a:lstStyle/>
          <a:p>
            <a:endParaRPr lang="en-US">
              <a:solidFill>
                <a:srgbClr val="775F55"/>
              </a:solidFill>
              <a:latin typeface="Tw Cen MT"/>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C8083B37-D2A9-4D92-99F6-F564B19C9DF7}" type="slidenum">
              <a:rPr lang="en-US" smtClean="0">
                <a:latin typeface="Tw Cen MT"/>
              </a:rPr>
              <a:pPr/>
              <a:t>‹#›</a:t>
            </a:fld>
            <a:endParaRPr lang="en-US">
              <a:latin typeface="Tw Cen MT"/>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79336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12" name="Date Placeholder 11"/>
          <p:cNvSpPr>
            <a:spLocks noGrp="1"/>
          </p:cNvSpPr>
          <p:nvPr>
            <p:ph type="dt" sz="half" idx="10"/>
          </p:nvPr>
        </p:nvSpPr>
        <p:spPr>
          <a:xfrm>
            <a:off x="6248400" y="6248400"/>
            <a:ext cx="2667000" cy="365125"/>
          </a:xfrm>
        </p:spPr>
        <p:txBody>
          <a:bodyPr rtlCol="0"/>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C8083B37-D2A9-4D92-99F6-F564B19C9DF7}" type="slidenum">
              <a:rPr lang="en-US" smtClean="0">
                <a:latin typeface="Tw Cen MT"/>
              </a:rPr>
              <a:pPr/>
              <a:t>‹#›</a:t>
            </a:fld>
            <a:endParaRPr lang="en-US">
              <a:latin typeface="Tw Cen MT"/>
            </a:endParaRPr>
          </a:p>
        </p:txBody>
      </p:sp>
      <p:sp>
        <p:nvSpPr>
          <p:cNvPr id="14" name="Footer Placeholder 13"/>
          <p:cNvSpPr>
            <a:spLocks noGrp="1"/>
          </p:cNvSpPr>
          <p:nvPr>
            <p:ph type="ftr" sz="quarter" idx="12"/>
          </p:nvPr>
        </p:nvSpPr>
        <p:spPr>
          <a:xfrm>
            <a:off x="1600200" y="6248206"/>
            <a:ext cx="4572000" cy="365125"/>
          </a:xfrm>
        </p:spPr>
        <p:txBody>
          <a:bodyPr rtlCol="0"/>
          <a:lstStyle/>
          <a:p>
            <a:endParaRPr lang="en-US">
              <a:solidFill>
                <a:srgbClr val="775F55"/>
              </a:solidFill>
              <a:latin typeface="Tw Cen MT"/>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207598097"/>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5" name="Footer Placeholder 4"/>
          <p:cNvSpPr>
            <a:spLocks noGrp="1"/>
          </p:cNvSpPr>
          <p:nvPr>
            <p:ph type="ftr" sz="quarter" idx="11"/>
          </p:nvPr>
        </p:nvSpPr>
        <p:spPr/>
        <p:txBody>
          <a:bodyPr/>
          <a:lstStyle/>
          <a:p>
            <a:endParaRPr lang="en-US">
              <a:solidFill>
                <a:srgbClr val="775F55"/>
              </a:solidFill>
              <a:latin typeface="Tw Cen MT"/>
            </a:endParaRPr>
          </a:p>
        </p:txBody>
      </p:sp>
      <p:sp>
        <p:nvSpPr>
          <p:cNvPr id="6" name="Slide Number Placeholder 5"/>
          <p:cNvSpPr>
            <a:spLocks noGrp="1"/>
          </p:cNvSpPr>
          <p:nvPr>
            <p:ph type="sldNum" sz="quarter" idx="12"/>
          </p:nvPr>
        </p:nvSpPr>
        <p:spPr/>
        <p:txBody>
          <a:bodyPr/>
          <a:lstStyle/>
          <a:p>
            <a:fld id="{C8083B37-D2A9-4D92-99F6-F564B19C9DF7}"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1598253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3D5C2F5-CBC2-47D4-859F-F0B3F7CB9DA8}" type="datetimeFigureOut">
              <a:rPr lang="en-US" smtClean="0">
                <a:solidFill>
                  <a:srgbClr val="775F55"/>
                </a:solidFill>
                <a:latin typeface="Tw Cen MT"/>
              </a:rPr>
              <a:pPr/>
              <a:t>9/19/2018</a:t>
            </a:fld>
            <a:endParaRPr lang="en-US">
              <a:solidFill>
                <a:srgbClr val="775F55"/>
              </a:solidFill>
              <a:latin typeface="Tw Cen MT"/>
            </a:endParaRPr>
          </a:p>
        </p:txBody>
      </p:sp>
      <p:sp>
        <p:nvSpPr>
          <p:cNvPr id="5" name="Footer Placeholder 4"/>
          <p:cNvSpPr>
            <a:spLocks noGrp="1"/>
          </p:cNvSpPr>
          <p:nvPr>
            <p:ph type="ftr" sz="quarter" idx="11"/>
          </p:nvPr>
        </p:nvSpPr>
        <p:spPr>
          <a:xfrm>
            <a:off x="457201" y="6248207"/>
            <a:ext cx="5573483" cy="365125"/>
          </a:xfrm>
        </p:spPr>
        <p:txBody>
          <a:bodyPr/>
          <a:lstStyle/>
          <a:p>
            <a:endParaRPr lang="en-US">
              <a:solidFill>
                <a:srgbClr val="775F55"/>
              </a:solidFill>
              <a:latin typeface="Tw Cen MT"/>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Tw Cen MT"/>
            </a:endParaRPr>
          </a:p>
        </p:txBody>
      </p:sp>
      <p:sp>
        <p:nvSpPr>
          <p:cNvPr id="6" name="Slide Number Placeholder 5"/>
          <p:cNvSpPr>
            <a:spLocks noGrp="1"/>
          </p:cNvSpPr>
          <p:nvPr>
            <p:ph type="sldNum" sz="quarter" idx="12"/>
          </p:nvPr>
        </p:nvSpPr>
        <p:spPr>
          <a:xfrm rot="5400000">
            <a:off x="5989638" y="144462"/>
            <a:ext cx="533400" cy="244476"/>
          </a:xfrm>
        </p:spPr>
        <p:txBody>
          <a:bodyPr/>
          <a:lstStyle/>
          <a:p>
            <a:fld id="{C8083B37-D2A9-4D92-99F6-F564B19C9DF7}" type="slidenum">
              <a:rPr lang="en-US" smtClean="0">
                <a:latin typeface="Tw Cen MT"/>
              </a:rPr>
              <a:pPr/>
              <a:t>‹#›</a:t>
            </a:fld>
            <a:endParaRPr lang="en-US">
              <a:latin typeface="Tw Cen MT"/>
            </a:endParaRPr>
          </a:p>
        </p:txBody>
      </p:sp>
    </p:spTree>
    <p:extLst>
      <p:ext uri="{BB962C8B-B14F-4D97-AF65-F5344CB8AC3E}">
        <p14:creationId xmlns:p14="http://schemas.microsoft.com/office/powerpoint/2010/main" val="3999465274"/>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9"/>
          <p:cNvSpPr>
            <a:spLocks noGrp="1"/>
          </p:cNvSpPr>
          <p:nvPr>
            <p:ph type="dt" sz="half" idx="10"/>
          </p:nvPr>
        </p:nvSpPr>
        <p:spPr/>
        <p:txBody>
          <a:bodyPr/>
          <a:lstStyle>
            <a:lvl1pPr>
              <a:defRPr/>
            </a:lvl1pPr>
          </a:lstStyle>
          <a:p>
            <a:pPr>
              <a:defRPr/>
            </a:pPr>
            <a:fld id="{B4DB841E-D40B-9845-9C2A-6E675CE78B09}" type="datetimeFigureOut">
              <a:rPr lang="en-US"/>
              <a:pPr>
                <a:defRPr/>
              </a:pPr>
              <a:t>9/19/2018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312204D6-A41B-0544-9209-836930FC8358}" type="slidenum">
              <a:rPr lang="en-US"/>
              <a:pPr>
                <a:defRPr/>
              </a:pPr>
              <a:t>‹#›</a:t>
            </a:fld>
            <a:endParaRPr lang="en-US"/>
          </a:p>
        </p:txBody>
      </p:sp>
    </p:spTree>
    <p:extLst>
      <p:ext uri="{BB962C8B-B14F-4D97-AF65-F5344CB8AC3E}">
        <p14:creationId xmlns:p14="http://schemas.microsoft.com/office/powerpoint/2010/main" val="546911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latin typeface="Arial" pitchFamily="34" charset="0"/>
                <a:cs typeface="Arial"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itchFamily="34" charset="0"/>
              </a:defRPr>
            </a:lvl1pPr>
            <a:lvl2pPr>
              <a:defRPr baseline="0">
                <a:latin typeface="Arial" pitchFamily="34" charset="0"/>
              </a:defRPr>
            </a:lvl2pPr>
            <a:lvl3pPr>
              <a:defRPr baseline="0">
                <a:latin typeface="Arial" pitchFamily="34" charset="0"/>
              </a:defRPr>
            </a:lvl3pPr>
            <a:lvl4pPr>
              <a:defRPr baseline="0">
                <a:latin typeface="Arial" pitchFamily="34" charset="0"/>
              </a:defRPr>
            </a:lvl4pPr>
            <a:lvl5pPr>
              <a:defRPr baseline="0">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9"/>
          <p:cNvSpPr>
            <a:spLocks noGrp="1"/>
          </p:cNvSpPr>
          <p:nvPr>
            <p:ph type="dt" sz="half" idx="10"/>
          </p:nvPr>
        </p:nvSpPr>
        <p:spPr/>
        <p:txBody>
          <a:bodyPr/>
          <a:lstStyle>
            <a:lvl1pPr>
              <a:defRPr/>
            </a:lvl1pPr>
          </a:lstStyle>
          <a:p>
            <a:pPr>
              <a:defRPr/>
            </a:pPr>
            <a:fld id="{DC541E3C-9AF0-2C4B-BFC1-93FB250A68B2}" type="datetimeFigureOut">
              <a:rPr lang="en-US"/>
              <a:pPr>
                <a:defRPr/>
              </a:pPr>
              <a:t>9/19/2018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E7FA665A-95E1-B64B-A4D5-120EDE62168F}" type="slidenum">
              <a:rPr lang="en-US"/>
              <a:pPr>
                <a:defRPr/>
              </a:pPr>
              <a:t>‹#›</a:t>
            </a:fld>
            <a:endParaRPr lang="en-US"/>
          </a:p>
        </p:txBody>
      </p:sp>
    </p:spTree>
    <p:extLst>
      <p:ext uri="{BB962C8B-B14F-4D97-AF65-F5344CB8AC3E}">
        <p14:creationId xmlns:p14="http://schemas.microsoft.com/office/powerpoint/2010/main" val="3255320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9"/>
          <p:cNvSpPr>
            <a:spLocks noGrp="1"/>
          </p:cNvSpPr>
          <p:nvPr>
            <p:ph type="dt" sz="half" idx="10"/>
          </p:nvPr>
        </p:nvSpPr>
        <p:spPr/>
        <p:txBody>
          <a:bodyPr/>
          <a:lstStyle>
            <a:lvl1pPr>
              <a:defRPr/>
            </a:lvl1pPr>
          </a:lstStyle>
          <a:p>
            <a:pPr>
              <a:defRPr/>
            </a:pPr>
            <a:fld id="{10617376-1E17-0D4B-BF04-ECA599B71AD7}" type="datetimeFigureOut">
              <a:rPr lang="en-US"/>
              <a:pPr>
                <a:defRPr/>
              </a:pPr>
              <a:t>9/19/2018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1B233E52-095C-0D46-AE92-5446116248D4}" type="slidenum">
              <a:rPr lang="en-US"/>
              <a:pPr>
                <a:defRPr/>
              </a:pPr>
              <a:t>‹#›</a:t>
            </a:fld>
            <a:endParaRPr lang="en-US"/>
          </a:p>
        </p:txBody>
      </p:sp>
    </p:spTree>
    <p:extLst>
      <p:ext uri="{BB962C8B-B14F-4D97-AF65-F5344CB8AC3E}">
        <p14:creationId xmlns:p14="http://schemas.microsoft.com/office/powerpoint/2010/main" val="23155645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EED71660-0352-7C4F-AF30-767B68D3748C}" type="datetimeFigureOut">
              <a:rPr lang="en-US"/>
              <a:pPr>
                <a:defRPr/>
              </a:pPr>
              <a:t>9/19/2018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E9147B4F-71FD-CB44-B28F-45C7833465FB}" type="slidenum">
              <a:rPr lang="en-US"/>
              <a:pPr>
                <a:defRPr/>
              </a:pPr>
              <a:t>‹#›</a:t>
            </a:fld>
            <a:endParaRPr lang="en-US"/>
          </a:p>
        </p:txBody>
      </p:sp>
    </p:spTree>
    <p:extLst>
      <p:ext uri="{BB962C8B-B14F-4D97-AF65-F5344CB8AC3E}">
        <p14:creationId xmlns:p14="http://schemas.microsoft.com/office/powerpoint/2010/main" val="1225040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fld id="{4F6F0E19-D0C9-8940-BD58-F8A19E7A0A91}" type="datetimeFigureOut">
              <a:rPr lang="en-US"/>
              <a:pPr>
                <a:defRPr/>
              </a:pPr>
              <a:t>9/19/2018</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9" name="Slide Number Placeholder 17"/>
          <p:cNvSpPr>
            <a:spLocks noGrp="1"/>
          </p:cNvSpPr>
          <p:nvPr>
            <p:ph type="sldNum" sz="quarter" idx="12"/>
          </p:nvPr>
        </p:nvSpPr>
        <p:spPr/>
        <p:txBody>
          <a:bodyPr/>
          <a:lstStyle>
            <a:lvl1pPr>
              <a:defRPr/>
            </a:lvl1pPr>
          </a:lstStyle>
          <a:p>
            <a:pPr>
              <a:defRPr/>
            </a:pPr>
            <a:fld id="{8878BB06-FB60-C64E-B35A-A277DDB0ED58}" type="slidenum">
              <a:rPr lang="en-US"/>
              <a:pPr>
                <a:defRPr/>
              </a:pPr>
              <a:t>‹#›</a:t>
            </a:fld>
            <a:endParaRPr lang="en-US"/>
          </a:p>
        </p:txBody>
      </p:sp>
    </p:spTree>
    <p:extLst>
      <p:ext uri="{BB962C8B-B14F-4D97-AF65-F5344CB8AC3E}">
        <p14:creationId xmlns:p14="http://schemas.microsoft.com/office/powerpoint/2010/main" val="156768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object">
    <p:spTree>
      <p:nvGrpSpPr>
        <p:cNvPr id="1" name=""/>
        <p:cNvGrpSpPr/>
        <p:nvPr/>
      </p:nvGrpSpPr>
      <p:grpSpPr>
        <a:xfrm>
          <a:off x="0" y="0"/>
          <a:ext cx="0" cy="0"/>
          <a:chOff x="0" y="0"/>
          <a:chExt cx="0" cy="0"/>
        </a:xfrm>
      </p:grpSpPr>
      <p:sp>
        <p:nvSpPr>
          <p:cNvPr id="3" name="Rectangle 2"/>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pic>
        <p:nvPicPr>
          <p:cNvPr id="4" name="Picture 3" descr="hptn_ppt_logo_v1.png"/>
          <p:cNvPicPr>
            <a:picLocks noChangeAspect="1"/>
          </p:cNvPicPr>
          <p:nvPr userDrawn="1"/>
        </p:nvPicPr>
        <p:blipFill>
          <a:blip r:embed="rId2"/>
          <a:stretch>
            <a:fillRect/>
          </a:stretch>
        </p:blipFill>
        <p:spPr>
          <a:xfrm>
            <a:off x="457200" y="136304"/>
            <a:ext cx="2067953" cy="531081"/>
          </a:xfrm>
          <a:prstGeom prst="rect">
            <a:avLst/>
          </a:prstGeom>
        </p:spPr>
      </p:pic>
      <p:sp>
        <p:nvSpPr>
          <p:cNvPr id="5"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Headings are Arial 36</a:t>
            </a:r>
          </a:p>
        </p:txBody>
      </p:sp>
      <p:sp>
        <p:nvSpPr>
          <p:cNvPr id="6" name="Content Placeholder 2"/>
          <p:cNvSpPr>
            <a:spLocks noGrp="1"/>
          </p:cNvSpPr>
          <p:nvPr>
            <p:ph idx="1" hasCustomPrompt="1"/>
          </p:nvPr>
        </p:nvSpPr>
        <p:spPr>
          <a:xfrm>
            <a:off x="814664" y="2120752"/>
            <a:ext cx="7487717" cy="4612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baseline="0">
                <a:solidFill>
                  <a:srgbClr val="000000"/>
                </a:solidFill>
              </a:defRPr>
            </a:lvl4pPr>
            <a:lvl5pPr>
              <a:defRPr baseline="0">
                <a:solidFill>
                  <a:srgbClr val="000000"/>
                </a:solidFill>
              </a:defRPr>
            </a:lvl5pPr>
          </a:lstStyle>
          <a:p>
            <a:pPr lvl="0"/>
            <a:r>
              <a:rPr lang="en-US" dirty="0"/>
              <a:t>Click to edit Master text/content</a:t>
            </a:r>
          </a:p>
          <a:p>
            <a:pPr lvl="1"/>
            <a:r>
              <a:rPr lang="en-US" dirty="0"/>
              <a:t>More Tips</a:t>
            </a:r>
          </a:p>
          <a:p>
            <a:pPr lvl="2"/>
            <a:r>
              <a:rPr lang="en-US" dirty="0"/>
              <a:t>Use bullets to keep your points concise</a:t>
            </a:r>
          </a:p>
          <a:p>
            <a:pPr lvl="3"/>
            <a:r>
              <a:rPr lang="en-US" dirty="0"/>
              <a:t>Don’t type up long paragraphs</a:t>
            </a:r>
          </a:p>
          <a:p>
            <a:pPr lvl="4"/>
            <a:r>
              <a:rPr lang="en-US" dirty="0"/>
              <a:t>Limit the number of slides</a:t>
            </a:r>
          </a:p>
          <a:p>
            <a:pPr lvl="4"/>
            <a:r>
              <a:rPr lang="en-US" dirty="0"/>
              <a:t>Speak clearly and slowly</a:t>
            </a:r>
          </a:p>
          <a:p>
            <a:pPr lvl="4"/>
            <a:r>
              <a:rPr lang="en-US" dirty="0"/>
              <a:t>Practice delivering your presentation</a:t>
            </a:r>
          </a:p>
          <a:p>
            <a:pPr lvl="4"/>
            <a:endParaRPr lang="en-US" dirty="0"/>
          </a:p>
          <a:p>
            <a:pPr lvl="4"/>
            <a:endParaRPr lang="en-US" dirty="0"/>
          </a:p>
        </p:txBody>
      </p:sp>
    </p:spTree>
    <p:extLst>
      <p:ext uri="{BB962C8B-B14F-4D97-AF65-F5344CB8AC3E}">
        <p14:creationId xmlns:p14="http://schemas.microsoft.com/office/powerpoint/2010/main" val="11169501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fld id="{56AA78D5-3553-1649-96AD-4F3EF58F8C2C}" type="datetimeFigureOut">
              <a:rPr lang="en-US"/>
              <a:pPr>
                <a:defRPr/>
              </a:pPr>
              <a:t>9/19/2018</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5" name="Slide Number Placeholder 17"/>
          <p:cNvSpPr>
            <a:spLocks noGrp="1"/>
          </p:cNvSpPr>
          <p:nvPr>
            <p:ph type="sldNum" sz="quarter" idx="12"/>
          </p:nvPr>
        </p:nvSpPr>
        <p:spPr/>
        <p:txBody>
          <a:bodyPr/>
          <a:lstStyle>
            <a:lvl1pPr>
              <a:defRPr/>
            </a:lvl1pPr>
          </a:lstStyle>
          <a:p>
            <a:pPr>
              <a:defRPr/>
            </a:pPr>
            <a:fld id="{946C98C1-F9F1-B441-BBF3-3EF39ACEE494}" type="slidenum">
              <a:rPr lang="en-US"/>
              <a:pPr>
                <a:defRPr/>
              </a:pPr>
              <a:t>‹#›</a:t>
            </a:fld>
            <a:endParaRPr lang="en-US"/>
          </a:p>
        </p:txBody>
      </p:sp>
    </p:spTree>
    <p:extLst>
      <p:ext uri="{BB962C8B-B14F-4D97-AF65-F5344CB8AC3E}">
        <p14:creationId xmlns:p14="http://schemas.microsoft.com/office/powerpoint/2010/main" val="20326405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CA59C02-54AA-2149-86E2-6D5B102FAAA0}" type="datetimeFigureOut">
              <a:rPr lang="en-US"/>
              <a:pPr>
                <a:defRPr/>
              </a:pPr>
              <a:t>9/19/2018</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4" name="Slide Number Placeholder 17"/>
          <p:cNvSpPr>
            <a:spLocks noGrp="1"/>
          </p:cNvSpPr>
          <p:nvPr>
            <p:ph type="sldNum" sz="quarter" idx="12"/>
          </p:nvPr>
        </p:nvSpPr>
        <p:spPr/>
        <p:txBody>
          <a:bodyPr/>
          <a:lstStyle>
            <a:lvl1pPr>
              <a:defRPr/>
            </a:lvl1pPr>
          </a:lstStyle>
          <a:p>
            <a:pPr>
              <a:defRPr/>
            </a:pPr>
            <a:fld id="{A0A0BAF2-1D55-EA4E-A582-AF060291B3AB}" type="slidenum">
              <a:rPr lang="en-US"/>
              <a:pPr>
                <a:defRPr/>
              </a:pPr>
              <a:t>‹#›</a:t>
            </a:fld>
            <a:endParaRPr lang="en-US"/>
          </a:p>
        </p:txBody>
      </p:sp>
    </p:spTree>
    <p:extLst>
      <p:ext uri="{BB962C8B-B14F-4D97-AF65-F5344CB8AC3E}">
        <p14:creationId xmlns:p14="http://schemas.microsoft.com/office/powerpoint/2010/main" val="898616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fld id="{D9C31E76-52C3-4843-80FD-1F386991278B}" type="datetimeFigureOut">
              <a:rPr lang="en-US"/>
              <a:pPr>
                <a:defRPr/>
              </a:pPr>
              <a:t>9/19/2018</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7" name="Slide Number Placeholder 17"/>
          <p:cNvSpPr>
            <a:spLocks noGrp="1"/>
          </p:cNvSpPr>
          <p:nvPr>
            <p:ph type="sldNum" sz="quarter" idx="12"/>
          </p:nvPr>
        </p:nvSpPr>
        <p:spPr/>
        <p:txBody>
          <a:bodyPr/>
          <a:lstStyle>
            <a:lvl1pPr>
              <a:defRPr/>
            </a:lvl1pPr>
          </a:lstStyle>
          <a:p>
            <a:pPr>
              <a:defRPr/>
            </a:pPr>
            <a:fld id="{52118F07-05A0-804C-8373-73B7B76BB7BC}" type="slidenum">
              <a:rPr lang="en-US"/>
              <a:pPr>
                <a:defRPr/>
              </a:pPr>
              <a:t>‹#›</a:t>
            </a:fld>
            <a:endParaRPr lang="en-US"/>
          </a:p>
        </p:txBody>
      </p:sp>
    </p:spTree>
    <p:extLst>
      <p:ext uri="{BB962C8B-B14F-4D97-AF65-F5344CB8AC3E}">
        <p14:creationId xmlns:p14="http://schemas.microsoft.com/office/powerpoint/2010/main" val="20438421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blurRad="63500" dist="38500" dir="7500041" sx="98500" sy="100079" kx="99984" algn="tl" rotWithShape="0">
              <a:srgbClr val="000000">
                <a:alpha val="25000"/>
              </a:srgbClr>
            </a:outerShdw>
          </a:effectLst>
        </p:spPr>
        <p:txBody>
          <a:bodyPr anchor="ctr"/>
          <a:lstStyle/>
          <a:p>
            <a:pPr defTabSz="914400" fontAlgn="base">
              <a:spcBef>
                <a:spcPct val="0"/>
              </a:spcBef>
              <a:spcAft>
                <a:spcPct val="0"/>
              </a:spcAft>
              <a:defRPr/>
            </a:pPr>
            <a:endParaRPr lang="en-US">
              <a:solidFill>
                <a:prstClr val="white"/>
              </a:solidFill>
              <a:latin typeface="Arial" charset="0"/>
              <a:ea typeface="ＭＳ Ｐゴシック" charset="0"/>
              <a:cs typeface="ＭＳ Ｐゴシック" charset="0"/>
            </a:endParaRPr>
          </a:p>
        </p:txBody>
      </p:sp>
      <p:sp>
        <p:nvSpPr>
          <p:cNvPr id="6" name="Right Triangle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blurRad="19685" dist="6350" dir="12899787" algn="tl" rotWithShape="0">
              <a:srgbClr val="000000">
                <a:alpha val="46999"/>
              </a:srgbClr>
            </a:outerShdw>
          </a:effectLst>
        </p:spPr>
        <p:txBody>
          <a:bodyPr anchor="ctr"/>
          <a:lstStyle/>
          <a:p>
            <a:pPr algn="ctr" defTabSz="914400">
              <a:defRPr/>
            </a:pPr>
            <a:endParaRPr lang="en-US">
              <a:solidFill>
                <a:prstClr val="white"/>
              </a:solidFill>
              <a:latin typeface="Constantia"/>
              <a:ea typeface="ＭＳ Ｐゴシック" charset="0"/>
              <a:cs typeface="ＭＳ Ｐゴシック" charset="0"/>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C670A49-6487-B14D-A430-68ABAF837477}" type="datetimeFigureOut">
              <a:rPr lang="en-US"/>
              <a:pPr>
                <a:defRPr/>
              </a:pPr>
              <a:t>9/19/2018</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29A13351-A14C-9449-AEC0-6778F93ED3D9}" type="slidenum">
              <a:rPr lang="en-US"/>
              <a:pPr>
                <a:defRPr/>
              </a:pPr>
              <a:t>‹#›</a:t>
            </a:fld>
            <a:endParaRPr lang="en-US"/>
          </a:p>
        </p:txBody>
      </p:sp>
    </p:spTree>
    <p:extLst>
      <p:ext uri="{BB962C8B-B14F-4D97-AF65-F5344CB8AC3E}">
        <p14:creationId xmlns:p14="http://schemas.microsoft.com/office/powerpoint/2010/main" val="3469058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E06F9C36-A95B-164C-AFA2-803B754F9279}" type="datetimeFigureOut">
              <a:rPr lang="en-US"/>
              <a:pPr>
                <a:defRPr/>
              </a:pPr>
              <a:t>9/19/2018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B4503536-A6FE-1745-86DA-B35A99207C96}" type="slidenum">
              <a:rPr lang="en-US"/>
              <a:pPr>
                <a:defRPr/>
              </a:pPr>
              <a:t>‹#›</a:t>
            </a:fld>
            <a:endParaRPr lang="en-US"/>
          </a:p>
        </p:txBody>
      </p:sp>
    </p:spTree>
    <p:extLst>
      <p:ext uri="{BB962C8B-B14F-4D97-AF65-F5344CB8AC3E}">
        <p14:creationId xmlns:p14="http://schemas.microsoft.com/office/powerpoint/2010/main" val="114088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F7497F34-505B-A94F-B39E-506E8C4D4B30}" type="datetimeFigureOut">
              <a:rPr lang="en-US"/>
              <a:pPr>
                <a:defRPr/>
              </a:pPr>
              <a:t>9/19/2018</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solidFill>
                <a:srgbClr val="DBF5F9">
                  <a:shade val="90000"/>
                </a:srgbClr>
              </a:solidFill>
              <a:latin typeface="Constantia"/>
            </a:endParaRPr>
          </a:p>
        </p:txBody>
      </p:sp>
      <p:sp>
        <p:nvSpPr>
          <p:cNvPr id="6" name="Slide Number Placeholder 17"/>
          <p:cNvSpPr>
            <a:spLocks noGrp="1"/>
          </p:cNvSpPr>
          <p:nvPr>
            <p:ph type="sldNum" sz="quarter" idx="12"/>
          </p:nvPr>
        </p:nvSpPr>
        <p:spPr/>
        <p:txBody>
          <a:bodyPr/>
          <a:lstStyle>
            <a:lvl1pPr>
              <a:defRPr/>
            </a:lvl1pPr>
          </a:lstStyle>
          <a:p>
            <a:pPr>
              <a:defRPr/>
            </a:pPr>
            <a:fld id="{6046DB69-72E6-074C-9886-9CC430A6370B}" type="slidenum">
              <a:rPr lang="en-US"/>
              <a:pPr>
                <a:defRPr/>
              </a:pPr>
              <a:t>‹#›</a:t>
            </a:fld>
            <a:endParaRPr lang="en-US"/>
          </a:p>
        </p:txBody>
      </p:sp>
    </p:spTree>
    <p:extLst>
      <p:ext uri="{BB962C8B-B14F-4D97-AF65-F5344CB8AC3E}">
        <p14:creationId xmlns:p14="http://schemas.microsoft.com/office/powerpoint/2010/main" val="632413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457200" y="6245225"/>
            <a:ext cx="2133600" cy="476250"/>
          </a:xfrm>
        </p:spPr>
        <p:txBody>
          <a:bodyPr/>
          <a:lstStyle>
            <a:lvl1pPr fontAlgn="auto">
              <a:spcBef>
                <a:spcPts val="0"/>
              </a:spcBef>
              <a:spcAft>
                <a:spcPts val="0"/>
              </a:spcAft>
              <a:defRPr>
                <a:solidFill>
                  <a:schemeClr val="tx2">
                    <a:shade val="90000"/>
                  </a:schemeClr>
                </a:solidFill>
                <a:latin typeface="+mn-lt"/>
                <a:ea typeface="+mn-ea"/>
              </a:defRPr>
            </a:lvl1pPr>
          </a:lstStyle>
          <a:p>
            <a:pPr>
              <a:defRPr/>
            </a:pPr>
            <a:endParaRPr lang="en-US">
              <a:solidFill>
                <a:srgbClr val="DBF5F9">
                  <a:shade val="90000"/>
                </a:srgbClr>
              </a:solidFill>
              <a:latin typeface="Constantia"/>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DBF5F9">
                  <a:shade val="90000"/>
                </a:srgbClr>
              </a:solidFill>
              <a:latin typeface="Constantia"/>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BBA6E1D-46ED-ED40-BC28-36E4D6FFC85B}" type="slidenum">
              <a:rPr lang="en-US"/>
              <a:pPr>
                <a:defRPr/>
              </a:pPr>
              <a:t>‹#›</a:t>
            </a:fld>
            <a:endParaRPr lang="en-US"/>
          </a:p>
        </p:txBody>
      </p:sp>
    </p:spTree>
    <p:extLst>
      <p:ext uri="{BB962C8B-B14F-4D97-AF65-F5344CB8AC3E}">
        <p14:creationId xmlns:p14="http://schemas.microsoft.com/office/powerpoint/2010/main" val="6726800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245225"/>
            <a:ext cx="2133600" cy="476250"/>
          </a:xfrm>
        </p:spPr>
        <p:txBody>
          <a:bodyPr/>
          <a:lstStyle>
            <a:lvl1pPr fontAlgn="auto">
              <a:spcBef>
                <a:spcPts val="0"/>
              </a:spcBef>
              <a:spcAft>
                <a:spcPts val="0"/>
              </a:spcAft>
              <a:defRPr>
                <a:solidFill>
                  <a:schemeClr val="tx2">
                    <a:shade val="90000"/>
                  </a:schemeClr>
                </a:solidFill>
                <a:latin typeface="+mn-lt"/>
                <a:ea typeface="+mn-ea"/>
              </a:defRPr>
            </a:lvl1pPr>
          </a:lstStyle>
          <a:p>
            <a:pPr>
              <a:defRPr/>
            </a:pPr>
            <a:endParaRPr lang="en-US">
              <a:solidFill>
                <a:srgbClr val="DBF5F9">
                  <a:shade val="90000"/>
                </a:srgbClr>
              </a:solidFill>
              <a:latin typeface="Constantia"/>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solidFill>
                <a:srgbClr val="DBF5F9">
                  <a:shade val="90000"/>
                </a:srgbClr>
              </a:solidFill>
              <a:latin typeface="Constantia"/>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0A516837-65B7-304E-9026-E376B816605C}" type="slidenum">
              <a:rPr lang="en-US"/>
              <a:pPr>
                <a:defRPr/>
              </a:pPr>
              <a:t>‹#›</a:t>
            </a:fld>
            <a:endParaRPr lang="en-US"/>
          </a:p>
        </p:txBody>
      </p:sp>
    </p:spTree>
    <p:extLst>
      <p:ext uri="{BB962C8B-B14F-4D97-AF65-F5344CB8AC3E}">
        <p14:creationId xmlns:p14="http://schemas.microsoft.com/office/powerpoint/2010/main" val="11947154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rst slide-TITLE">
    <p:spTree>
      <p:nvGrpSpPr>
        <p:cNvPr id="1" name=""/>
        <p:cNvGrpSpPr/>
        <p:nvPr/>
      </p:nvGrpSpPr>
      <p:grpSpPr>
        <a:xfrm>
          <a:off x="0" y="0"/>
          <a:ext cx="0" cy="0"/>
          <a:chOff x="0" y="0"/>
          <a:chExt cx="0" cy="0"/>
        </a:xfrm>
      </p:grpSpPr>
      <p:pic>
        <p:nvPicPr>
          <p:cNvPr id="23" name="Picture 22" descr="hptn_ppt_gradient-mediumblue_v1.png"/>
          <p:cNvPicPr>
            <a:picLocks noChangeAspect="1"/>
          </p:cNvPicPr>
          <p:nvPr userDrawn="1"/>
        </p:nvPicPr>
        <p:blipFill>
          <a:blip r:embed="rId2"/>
          <a:stretch>
            <a:fillRect/>
          </a:stretch>
        </p:blipFill>
        <p:spPr>
          <a:xfrm>
            <a:off x="0" y="1371600"/>
            <a:ext cx="9144000" cy="5486400"/>
          </a:xfrm>
          <a:prstGeom prst="rect">
            <a:avLst/>
          </a:prstGeom>
          <a:solidFill>
            <a:srgbClr val="0D7294"/>
          </a:solidFill>
        </p:spPr>
      </p:pic>
      <p:sp>
        <p:nvSpPr>
          <p:cNvPr id="10" name="Title 1"/>
          <p:cNvSpPr>
            <a:spLocks noGrp="1"/>
          </p:cNvSpPr>
          <p:nvPr>
            <p:ph type="title" hasCustomPrompt="1"/>
          </p:nvPr>
        </p:nvSpPr>
        <p:spPr>
          <a:xfrm>
            <a:off x="457200" y="2070100"/>
            <a:ext cx="8229600" cy="1676400"/>
          </a:xfrm>
          <a:prstGeom prst="rect">
            <a:avLst/>
          </a:prstGeom>
        </p:spPr>
        <p:txBody>
          <a:bodyPr>
            <a:noAutofit/>
          </a:bodyPr>
          <a:lstStyle>
            <a:lvl1pPr algn="ctr">
              <a:defRPr sz="4500" b="1" i="0" baseline="0">
                <a:solidFill>
                  <a:schemeClr val="bg1"/>
                </a:solidFill>
                <a:latin typeface="Arial"/>
                <a:cs typeface="Arial"/>
              </a:defRPr>
            </a:lvl1pPr>
          </a:lstStyle>
          <a:p>
            <a:r>
              <a:rPr lang="en-US" dirty="0"/>
              <a:t>Compelling Presentation Title Goes Here</a:t>
            </a:r>
          </a:p>
        </p:txBody>
      </p:sp>
      <p:sp>
        <p:nvSpPr>
          <p:cNvPr id="6" name="Text Placeholder 5"/>
          <p:cNvSpPr>
            <a:spLocks noGrp="1"/>
          </p:cNvSpPr>
          <p:nvPr>
            <p:ph type="body" sz="quarter" idx="10" hasCustomPrompt="1"/>
          </p:nvPr>
        </p:nvSpPr>
        <p:spPr>
          <a:xfrm>
            <a:off x="990600" y="3873500"/>
            <a:ext cx="6959600" cy="698500"/>
          </a:xfrm>
        </p:spPr>
        <p:txBody>
          <a:bodyPr/>
          <a:lstStyle>
            <a:lvl1pPr marL="0" indent="0" algn="ctr">
              <a:buNone/>
              <a:defRPr b="1" baseline="0"/>
            </a:lvl1pPr>
          </a:lstStyle>
          <a:p>
            <a:pPr lvl="0"/>
            <a:r>
              <a:rPr lang="en-US" dirty="0"/>
              <a:t>Subtitle or HPTN XXX study</a:t>
            </a:r>
          </a:p>
        </p:txBody>
      </p:sp>
      <p:sp>
        <p:nvSpPr>
          <p:cNvPr id="3" name="Text Placeholder 2"/>
          <p:cNvSpPr>
            <a:spLocks noGrp="1"/>
          </p:cNvSpPr>
          <p:nvPr>
            <p:ph type="body" sz="quarter" idx="11" hasCustomPrompt="1"/>
          </p:nvPr>
        </p:nvSpPr>
        <p:spPr>
          <a:xfrm>
            <a:off x="933450" y="5067300"/>
            <a:ext cx="7073900" cy="1397000"/>
          </a:xfrm>
        </p:spPr>
        <p:txBody>
          <a:bodyPr/>
          <a:lstStyle>
            <a:lvl1pPr marL="0" indent="0" algn="ctr">
              <a:buNone/>
              <a:defRPr sz="2000" b="1"/>
            </a:lvl1pPr>
          </a:lstStyle>
          <a:p>
            <a:pPr lvl="0"/>
            <a:r>
              <a:rPr lang="en-US" dirty="0"/>
              <a:t>First and Last Name, PhD, MD</a:t>
            </a:r>
            <a:br>
              <a:rPr lang="en-US" dirty="0"/>
            </a:br>
            <a:r>
              <a:rPr lang="en-US" dirty="0"/>
              <a:t>Institution</a:t>
            </a:r>
            <a:br>
              <a:rPr lang="en-US" dirty="0"/>
            </a:br>
            <a:r>
              <a:rPr lang="en-US" dirty="0"/>
              <a:t>City/State, Country</a:t>
            </a:r>
            <a:br>
              <a:rPr lang="en-US" dirty="0"/>
            </a:br>
            <a:r>
              <a:rPr lang="en-US" dirty="0"/>
              <a:t>Date</a:t>
            </a:r>
          </a:p>
          <a:p>
            <a:pPr lvl="0"/>
            <a:endParaRPr lang="en-US" dirty="0"/>
          </a:p>
        </p:txBody>
      </p:sp>
      <p:pic>
        <p:nvPicPr>
          <p:cNvPr id="11" name="Picture 10" descr="navyHPTNPPT headere_purple only.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939997" y="0"/>
            <a:ext cx="6204002" cy="1371600"/>
          </a:xfrm>
          <a:prstGeom prst="rect">
            <a:avLst/>
          </a:prstGeom>
        </p:spPr>
      </p:pic>
      <p:pic>
        <p:nvPicPr>
          <p:cNvPr id="12" name="Picture 11" descr="navy-background_larg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0" y="0"/>
            <a:ext cx="3145870" cy="1371600"/>
          </a:xfrm>
          <a:prstGeom prst="rect">
            <a:avLst/>
          </a:prstGeom>
        </p:spPr>
      </p:pic>
    </p:spTree>
    <p:extLst>
      <p:ext uri="{BB962C8B-B14F-4D97-AF65-F5344CB8AC3E}">
        <p14:creationId xmlns:p14="http://schemas.microsoft.com/office/powerpoint/2010/main" val="29011512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Click to edit text and use Arial font</a:t>
            </a:r>
          </a:p>
          <a:p>
            <a:pPr lvl="1"/>
            <a:r>
              <a:rPr lang="en-US" dirty="0"/>
              <a:t>Tips</a:t>
            </a:r>
          </a:p>
          <a:p>
            <a:pPr lvl="2"/>
            <a:r>
              <a:rPr lang="en-US" dirty="0"/>
              <a:t>Proofread for spelling and grammar</a:t>
            </a:r>
          </a:p>
          <a:p>
            <a:pPr lvl="2"/>
            <a:r>
              <a:rPr lang="en-US" dirty="0"/>
              <a:t>Keep it simple</a:t>
            </a:r>
          </a:p>
          <a:p>
            <a:pPr lvl="2"/>
            <a:r>
              <a:rPr lang="en-US" dirty="0"/>
              <a:t>Avoid reading from your slides</a:t>
            </a:r>
          </a:p>
          <a:p>
            <a:pPr lvl="2"/>
            <a:r>
              <a:rPr lang="en-US" dirty="0"/>
              <a:t>Use visuals. Don’t just tell them. Show them too.</a:t>
            </a:r>
          </a:p>
          <a:p>
            <a:pPr lvl="2"/>
            <a:r>
              <a:rPr lang="en-US" dirty="0"/>
              <a:t>Please do not cover up the top blue banner with the HPTN logo</a:t>
            </a:r>
          </a:p>
          <a:p>
            <a:pPr lvl="2"/>
            <a:r>
              <a:rPr lang="en-US" dirty="0"/>
              <a:t>Remember: LESS IS ALWAYS MORE</a:t>
            </a:r>
          </a:p>
          <a:p>
            <a:pPr lvl="2"/>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Header</a:t>
            </a:r>
          </a:p>
        </p:txBody>
      </p:sp>
      <p:grpSp>
        <p:nvGrpSpPr>
          <p:cNvPr id="6" name="Group 5"/>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0" name="Picture 9"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2524168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11" name="Rectangle 10"/>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pic>
        <p:nvPicPr>
          <p:cNvPr id="12" name="Picture 11" descr="hptn_ppt_logo_v1.png"/>
          <p:cNvPicPr>
            <a:picLocks noChangeAspect="1"/>
          </p:cNvPicPr>
          <p:nvPr userDrawn="1"/>
        </p:nvPicPr>
        <p:blipFill>
          <a:blip r:embed="rId2"/>
          <a:stretch>
            <a:fillRect/>
          </a:stretch>
        </p:blipFill>
        <p:spPr>
          <a:xfrm>
            <a:off x="457200" y="136304"/>
            <a:ext cx="2067953" cy="531081"/>
          </a:xfrm>
          <a:prstGeom prst="rect">
            <a:avLst/>
          </a:prstGeom>
        </p:spPr>
      </p:pic>
      <p:sp>
        <p:nvSpPr>
          <p:cNvPr id="14" name="Content Placeholder 2"/>
          <p:cNvSpPr>
            <a:spLocks noGrp="1"/>
          </p:cNvSpPr>
          <p:nvPr>
            <p:ph idx="1" hasCustomPrompt="1"/>
          </p:nvPr>
        </p:nvSpPr>
        <p:spPr>
          <a:xfrm>
            <a:off x="834571" y="955524"/>
            <a:ext cx="7467810" cy="5778166"/>
          </a:xfrm>
        </p:spPr>
        <p:txBody>
          <a:bodyPr/>
          <a:lstStyle>
            <a:lvl1pP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or visuals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31839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object">
    <p:spTree>
      <p:nvGrpSpPr>
        <p:cNvPr id="1" name=""/>
        <p:cNvGrpSpPr/>
        <p:nvPr/>
      </p:nvGrpSpPr>
      <p:grpSpPr>
        <a:xfrm>
          <a:off x="0" y="0"/>
          <a:ext cx="0" cy="0"/>
          <a:chOff x="0" y="0"/>
          <a:chExt cx="0" cy="0"/>
        </a:xfrm>
      </p:grpSpPr>
      <p:sp>
        <p:nvSpPr>
          <p:cNvPr id="5"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Headings are Arial 36</a:t>
            </a:r>
          </a:p>
        </p:txBody>
      </p:sp>
      <p:sp>
        <p:nvSpPr>
          <p:cNvPr id="6" name="Content Placeholder 2"/>
          <p:cNvSpPr>
            <a:spLocks noGrp="1"/>
          </p:cNvSpPr>
          <p:nvPr>
            <p:ph idx="1" hasCustomPrompt="1"/>
          </p:nvPr>
        </p:nvSpPr>
        <p:spPr>
          <a:xfrm>
            <a:off x="814664" y="2120752"/>
            <a:ext cx="7487717" cy="4612937"/>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baseline="0">
                <a:solidFill>
                  <a:srgbClr val="000000"/>
                </a:solidFill>
              </a:defRPr>
            </a:lvl4pPr>
            <a:lvl5pPr>
              <a:defRPr baseline="0">
                <a:solidFill>
                  <a:srgbClr val="000000"/>
                </a:solidFill>
              </a:defRPr>
            </a:lvl5pPr>
          </a:lstStyle>
          <a:p>
            <a:pPr lvl="0"/>
            <a:r>
              <a:rPr lang="en-US" dirty="0"/>
              <a:t>Click to edit Master text/content</a:t>
            </a:r>
          </a:p>
          <a:p>
            <a:pPr lvl="1"/>
            <a:r>
              <a:rPr lang="en-US" dirty="0"/>
              <a:t>More Tips</a:t>
            </a:r>
          </a:p>
          <a:p>
            <a:pPr lvl="2"/>
            <a:r>
              <a:rPr lang="en-US" dirty="0"/>
              <a:t>Use bullets to keep your points concise</a:t>
            </a:r>
          </a:p>
          <a:p>
            <a:pPr lvl="3"/>
            <a:r>
              <a:rPr lang="en-US" dirty="0"/>
              <a:t>Don’t type up long paragraphs</a:t>
            </a:r>
          </a:p>
          <a:p>
            <a:pPr lvl="4"/>
            <a:r>
              <a:rPr lang="en-US" dirty="0"/>
              <a:t>Limit the number of slides</a:t>
            </a:r>
          </a:p>
          <a:p>
            <a:pPr lvl="4"/>
            <a:r>
              <a:rPr lang="en-US" dirty="0"/>
              <a:t>Speak clearly and slowly</a:t>
            </a:r>
          </a:p>
          <a:p>
            <a:pPr lvl="4"/>
            <a:r>
              <a:rPr lang="en-US" dirty="0"/>
              <a:t>Practice delivering your presentation</a:t>
            </a:r>
          </a:p>
          <a:p>
            <a:pPr lvl="4"/>
            <a:endParaRPr lang="en-US" dirty="0"/>
          </a:p>
          <a:p>
            <a:pPr lvl="4"/>
            <a:endParaRPr lang="en-US" dirty="0"/>
          </a:p>
        </p:txBody>
      </p:sp>
      <p:grpSp>
        <p:nvGrpSpPr>
          <p:cNvPr id="7" name="Group 6"/>
          <p:cNvGrpSpPr/>
          <p:nvPr userDrawn="1"/>
        </p:nvGrpSpPr>
        <p:grpSpPr>
          <a:xfrm>
            <a:off x="0" y="-1"/>
            <a:ext cx="9143999" cy="1043870"/>
            <a:chOff x="0" y="-1"/>
            <a:chExt cx="9143999" cy="1043870"/>
          </a:xfrm>
        </p:grpSpPr>
        <p:pic>
          <p:nvPicPr>
            <p:cNvPr id="8" name="Picture 7"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grpSp>
    </p:spTree>
    <p:extLst>
      <p:ext uri="{BB962C8B-B14F-4D97-AF65-F5344CB8AC3E}">
        <p14:creationId xmlns:p14="http://schemas.microsoft.com/office/powerpoint/2010/main" val="35141265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bject">
    <p:spTree>
      <p:nvGrpSpPr>
        <p:cNvPr id="1" name=""/>
        <p:cNvGrpSpPr/>
        <p:nvPr/>
      </p:nvGrpSpPr>
      <p:grpSpPr>
        <a:xfrm>
          <a:off x="0" y="0"/>
          <a:ext cx="0" cy="0"/>
          <a:chOff x="0" y="0"/>
          <a:chExt cx="0" cy="0"/>
        </a:xfrm>
      </p:grpSpPr>
      <p:sp>
        <p:nvSpPr>
          <p:cNvPr id="14" name="Content Placeholder 2"/>
          <p:cNvSpPr>
            <a:spLocks noGrp="1"/>
          </p:cNvSpPr>
          <p:nvPr>
            <p:ph idx="1" hasCustomPrompt="1"/>
          </p:nvPr>
        </p:nvSpPr>
        <p:spPr>
          <a:xfrm>
            <a:off x="834571" y="955524"/>
            <a:ext cx="7467810" cy="5778166"/>
          </a:xfrm>
        </p:spPr>
        <p:txBody>
          <a:bodyPr/>
          <a:lstStyle>
            <a:lvl1pPr>
              <a:defRPr baseline="0">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or visuals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6" name="Picture 5"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8" name="Picture 7"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21801837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 column left leader">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81000" y="1371600"/>
            <a:ext cx="2743200" cy="3581400"/>
          </a:xfrm>
        </p:spPr>
        <p:txBody>
          <a:bodyPr anchor="t"/>
          <a:lstStyle>
            <a:lvl1pPr algn="r">
              <a:defRPr>
                <a:solidFill>
                  <a:srgbClr val="0E99C0"/>
                </a:solidFill>
              </a:defRPr>
            </a:lvl1pPr>
          </a:lstStyle>
          <a:p>
            <a:r>
              <a:rPr lang="en-US" dirty="0"/>
              <a:t>Click to edit Master title</a:t>
            </a:r>
          </a:p>
        </p:txBody>
      </p:sp>
      <p:cxnSp>
        <p:nvCxnSpPr>
          <p:cNvPr id="11" name="Straight Connector 10"/>
          <p:cNvCxnSpPr/>
          <p:nvPr userDrawn="1"/>
        </p:nvCxnSpPr>
        <p:spPr>
          <a:xfrm rot="5400000">
            <a:off x="118268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9" name="Picture 8"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9073543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 column right object">
    <p:spTree>
      <p:nvGrpSpPr>
        <p:cNvPr id="1" name=""/>
        <p:cNvGrpSpPr/>
        <p:nvPr/>
      </p:nvGrpSpPr>
      <p:grpSpPr>
        <a:xfrm>
          <a:off x="0" y="0"/>
          <a:ext cx="0" cy="0"/>
          <a:chOff x="0" y="0"/>
          <a:chExt cx="0" cy="0"/>
        </a:xfrm>
      </p:grpSpPr>
      <p:cxnSp>
        <p:nvCxnSpPr>
          <p:cNvPr id="5" name="Straight Connector 4"/>
          <p:cNvCxnSpPr/>
          <p:nvPr userDrawn="1"/>
        </p:nvCxnSpPr>
        <p:spPr>
          <a:xfrm rot="5400000">
            <a:off x="314477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373166" y="1364291"/>
            <a:ext cx="4724400" cy="466664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57400" indent="-228600">
              <a:buFont typeface="Arial" pitchFamily="34" charset="0"/>
              <a:buChar char="•"/>
              <a:defRPr>
                <a:solidFill>
                  <a:srgbClr val="000000"/>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4"/>
          </p:nvPr>
        </p:nvSpPr>
        <p:spPr>
          <a:xfrm>
            <a:off x="5942252" y="1360121"/>
            <a:ext cx="2780489" cy="4642687"/>
          </a:xfrm>
        </p:spPr>
        <p:txBody>
          <a:bodyPr/>
          <a:lstStyle>
            <a:lvl1pPr>
              <a:defRPr sz="2400"/>
            </a:lvl1pPr>
            <a:lvl2pPr>
              <a:defRPr sz="2000"/>
            </a:lvl2pPr>
            <a:lvl3pPr>
              <a:defRPr sz="1800"/>
            </a:lvl3pPr>
            <a:lvl4pPr marL="0" indent="0" algn="ctr">
              <a:buFontTx/>
              <a:buNone/>
              <a:defRPr sz="1600"/>
            </a:lvl4pPr>
            <a:lvl5pPr>
              <a:defRPr sz="1600"/>
            </a:lvl5pPr>
            <a:lvl6pPr>
              <a:defRPr sz="1600"/>
            </a:lvl6pPr>
            <a:lvl7pPr>
              <a:defRPr sz="1600"/>
            </a:lvl7pPr>
            <a:lvl8pPr>
              <a:defRPr sz="1600"/>
            </a:lvl8pPr>
            <a:lvl9pPr>
              <a:defRPr sz="1600"/>
            </a:lvl9pPr>
          </a:lstStyle>
          <a:p>
            <a:pPr lvl="3"/>
            <a:endParaRPr lang="en-US" dirty="0"/>
          </a:p>
        </p:txBody>
      </p:sp>
      <p:pic>
        <p:nvPicPr>
          <p:cNvPr id="9" name="Picture 8"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18553897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 column header">
    <p:spTree>
      <p:nvGrpSpPr>
        <p:cNvPr id="1" name=""/>
        <p:cNvGrpSpPr/>
        <p:nvPr/>
      </p:nvGrpSpPr>
      <p:grpSpPr>
        <a:xfrm>
          <a:off x="0" y="0"/>
          <a:ext cx="0" cy="0"/>
          <a:chOff x="0" y="0"/>
          <a:chExt cx="0" cy="0"/>
        </a:xfrm>
      </p:grpSpPr>
      <p:sp>
        <p:nvSpPr>
          <p:cNvPr id="5" name="Title 3"/>
          <p:cNvSpPr>
            <a:spLocks noGrp="1"/>
          </p:cNvSpPr>
          <p:nvPr>
            <p:ph type="title"/>
          </p:nvPr>
        </p:nvSpPr>
        <p:spPr>
          <a:xfrm>
            <a:off x="838200" y="960438"/>
            <a:ext cx="7467600" cy="944562"/>
          </a:xfrm>
        </p:spPr>
        <p:txBody>
          <a:bodyPr/>
          <a:lstStyle>
            <a:lvl1pPr>
              <a:defRPr>
                <a:solidFill>
                  <a:srgbClr val="0E99C0"/>
                </a:solidFill>
              </a:defRPr>
            </a:lvl1pPr>
          </a:lstStyle>
          <a:p>
            <a:r>
              <a:rPr lang="en-US" dirty="0"/>
              <a:t>Click to edit Master title</a:t>
            </a:r>
          </a:p>
        </p:txBody>
      </p:sp>
      <p:sp>
        <p:nvSpPr>
          <p:cNvPr id="6" name="Text Placeholder 2"/>
          <p:cNvSpPr>
            <a:spLocks noGrp="1"/>
          </p:cNvSpPr>
          <p:nvPr>
            <p:ph type="body" idx="1"/>
          </p:nvPr>
        </p:nvSpPr>
        <p:spPr>
          <a:xfrm>
            <a:off x="826644" y="2134158"/>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Content Placeholder 3"/>
          <p:cNvSpPr>
            <a:spLocks noGrp="1"/>
          </p:cNvSpPr>
          <p:nvPr>
            <p:ph sz="half" idx="2"/>
          </p:nvPr>
        </p:nvSpPr>
        <p:spPr>
          <a:xfrm>
            <a:off x="814664" y="2773920"/>
            <a:ext cx="3426380"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p:nvPr>
        </p:nvSpPr>
        <p:spPr>
          <a:xfrm>
            <a:off x="4896617" y="2118815"/>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9" name="Content Placeholder 3"/>
          <p:cNvSpPr>
            <a:spLocks noGrp="1"/>
          </p:cNvSpPr>
          <p:nvPr>
            <p:ph sz="half" idx="12"/>
          </p:nvPr>
        </p:nvSpPr>
        <p:spPr>
          <a:xfrm>
            <a:off x="4887982" y="2758577"/>
            <a:ext cx="342637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rot="5400000">
            <a:off x="2247192" y="4423313"/>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12" name="Picture 11"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4" name="Picture 13"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11091956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467600" cy="944562"/>
          </a:xfrm>
        </p:spPr>
        <p:txBody>
          <a:bodyPr>
            <a:normAutofit/>
          </a:bodyPr>
          <a:lstStyle>
            <a:lvl1pPr algn="ctr">
              <a:defRPr sz="2500" cap="all">
                <a:solidFill>
                  <a:srgbClr val="0E99C0"/>
                </a:solidFill>
              </a:defRPr>
            </a:lvl1pPr>
          </a:lstStyle>
          <a:p>
            <a:r>
              <a:rPr lang="en-US" dirty="0"/>
              <a:t>Click to edit Master title</a:t>
            </a:r>
          </a:p>
        </p:txBody>
      </p:sp>
    </p:spTree>
    <p:extLst>
      <p:ext uri="{BB962C8B-B14F-4D97-AF65-F5344CB8AC3E}">
        <p14:creationId xmlns:p14="http://schemas.microsoft.com/office/powerpoint/2010/main" val="31081099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Header w/ bullet text">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What are the key takeaways</a:t>
            </a:r>
          </a:p>
          <a:p>
            <a:pPr lvl="1"/>
            <a:r>
              <a:rPr lang="en-US" dirty="0"/>
              <a:t>Include each point here</a:t>
            </a:r>
          </a:p>
          <a:p>
            <a:pPr lvl="1"/>
            <a:r>
              <a:rPr lang="en-US" dirty="0"/>
              <a:t>And here</a:t>
            </a:r>
          </a:p>
          <a:p>
            <a:pPr lvl="1"/>
            <a:r>
              <a:rPr lang="en-US" dirty="0"/>
              <a:t>And here</a:t>
            </a:r>
          </a:p>
          <a:p>
            <a:pPr lvl="1"/>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Summary</a:t>
            </a:r>
          </a:p>
        </p:txBody>
      </p:sp>
      <p:pic>
        <p:nvPicPr>
          <p:cNvPr id="8" name="Picture 7"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7" name="Picture 6"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25904814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ast slide-Acknowledgements">
    <p:spTree>
      <p:nvGrpSpPr>
        <p:cNvPr id="1" name=""/>
        <p:cNvGrpSpPr/>
        <p:nvPr/>
      </p:nvGrpSpPr>
      <p:grpSpPr>
        <a:xfrm>
          <a:off x="0" y="0"/>
          <a:ext cx="0" cy="0"/>
          <a:chOff x="0" y="0"/>
          <a:chExt cx="0" cy="0"/>
        </a:xfrm>
      </p:grpSpPr>
      <p:sp>
        <p:nvSpPr>
          <p:cNvPr id="10" name="Content Placeholder 2"/>
          <p:cNvSpPr txBox="1">
            <a:spLocks/>
          </p:cNvSpPr>
          <p:nvPr userDrawn="1"/>
        </p:nvSpPr>
        <p:spPr>
          <a:xfrm>
            <a:off x="1235075" y="1584326"/>
            <a:ext cx="6829425" cy="3463924"/>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i="0" u="none" strike="noStrike" kern="1200" cap="none" spc="0" normalizeH="0" baseline="0" noProof="0" dirty="0">
              <a:ln>
                <a:noFill/>
              </a:ln>
              <a:effectLst/>
              <a:uLnTx/>
              <a:uFillTx/>
              <a:latin typeface="Arial"/>
              <a:ea typeface="+mn-ea"/>
              <a:cs typeface="Arial"/>
            </a:endParaRPr>
          </a:p>
        </p:txBody>
      </p:sp>
      <p:sp>
        <p:nvSpPr>
          <p:cNvPr id="12" name="Rectangle 11"/>
          <p:cNvSpPr/>
          <p:nvPr userDrawn="1"/>
        </p:nvSpPr>
        <p:spPr>
          <a:xfrm>
            <a:off x="1365492" y="1214136"/>
            <a:ext cx="6568590" cy="523220"/>
          </a:xfrm>
          <a:prstGeom prst="rect">
            <a:avLst/>
          </a:prstGeom>
        </p:spPr>
        <p:txBody>
          <a:bodyPr wrap="square">
            <a:spAutoFit/>
          </a:bodyPr>
          <a:lstStyle/>
          <a:p>
            <a:pPr marL="0" indent="0" algn="ctr">
              <a:buNone/>
            </a:pPr>
            <a:r>
              <a:rPr lang="en-US" sz="2800" b="1" dirty="0">
                <a:solidFill>
                  <a:srgbClr val="0E99C0"/>
                </a:solidFill>
                <a:latin typeface="Arial" panose="020B0604020202020204" pitchFamily="34" charset="0"/>
                <a:cs typeface="Arial" panose="020B0604020202020204" pitchFamily="34" charset="0"/>
              </a:rPr>
              <a:t>ACKNOWLEDGEMENTS</a:t>
            </a:r>
            <a:endParaRPr lang="en-US" sz="2800" b="1" baseline="0" dirty="0">
              <a:solidFill>
                <a:srgbClr val="0E99C0"/>
              </a:solidFill>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1" hasCustomPrompt="1"/>
          </p:nvPr>
        </p:nvSpPr>
        <p:spPr>
          <a:xfrm>
            <a:off x="1093787" y="2606200"/>
            <a:ext cx="7112000" cy="2133600"/>
          </a:xfrm>
        </p:spPr>
        <p:txBody>
          <a:bodyPr/>
          <a:lstStyle>
            <a:lvl1pPr marL="0" indent="0" algn="ctr">
              <a:buNone/>
              <a:defRPr sz="2000" baseline="0"/>
            </a:lvl1pPr>
          </a:lstStyle>
          <a:p>
            <a:pPr lvl="0"/>
            <a:r>
              <a:rPr lang="en-US" dirty="0"/>
              <a:t>The HPTN ### Study Team acknowledges</a:t>
            </a:r>
            <a:br>
              <a:rPr lang="en-US" dirty="0"/>
            </a:br>
            <a:r>
              <a:rPr lang="en-US" dirty="0"/>
              <a:t>(Click to add other partners/funders etc. </a:t>
            </a:r>
            <a:br>
              <a:rPr lang="en-US" dirty="0"/>
            </a:br>
            <a:r>
              <a:rPr lang="en-US" dirty="0"/>
              <a:t>DO NOT use logos and DO make this your last slide.)</a:t>
            </a:r>
          </a:p>
        </p:txBody>
      </p:sp>
      <p:pic>
        <p:nvPicPr>
          <p:cNvPr id="8" name="Picture 7" descr="navyHPTNPPT headere_purple only.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3999" cy="1043869"/>
          </a:xfrm>
          <a:prstGeom prst="rect">
            <a:avLst/>
          </a:prstGeom>
        </p:spPr>
      </p:pic>
      <p:pic>
        <p:nvPicPr>
          <p:cNvPr id="11" name="Picture 10" descr="navy-backg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32637" y="-1"/>
            <a:ext cx="1968012" cy="1043869"/>
          </a:xfrm>
          <a:prstGeom prst="rect">
            <a:avLst/>
          </a:prstGeom>
        </p:spPr>
      </p:pic>
    </p:spTree>
    <p:extLst>
      <p:ext uri="{BB962C8B-B14F-4D97-AF65-F5344CB8AC3E}">
        <p14:creationId xmlns:p14="http://schemas.microsoft.com/office/powerpoint/2010/main" val="31573664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844901" y="1589567"/>
            <a:ext cx="3886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fld id="{62E16C27-1C02-B94A-A992-EEACF1366D49}" type="datetimeFigureOut">
              <a:rPr lang="en-US">
                <a:solidFill>
                  <a:prstClr val="black"/>
                </a:solidFill>
                <a:latin typeface="Calibri"/>
              </a:rPr>
              <a:pPr defTabSz="914400">
                <a:defRPr/>
              </a:pPr>
              <a:t>9/19/2018</a:t>
            </a:fld>
            <a:endParaRPr lang="en-US" dirty="0">
              <a:solidFill>
                <a:prstClr val="black"/>
              </a:solidFill>
              <a:latin typeface="Calibri"/>
            </a:endParaRPr>
          </a:p>
        </p:txBody>
      </p:sp>
      <p:sp>
        <p:nvSpPr>
          <p:cNvPr id="6" name="Slide Number Placeholder 9"/>
          <p:cNvSpPr>
            <a:spLocks noGrp="1"/>
          </p:cNvSpPr>
          <p:nvPr>
            <p:ph type="sldNum" sz="quarter" idx="11"/>
          </p:nvPr>
        </p:nvSpPr>
        <p:spPr>
          <a:xfrm>
            <a:off x="0" y="1271588"/>
            <a:ext cx="533400" cy="24447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fld id="{AEB88ED3-01B8-F24F-8D19-FDF7E1544A72}" type="slidenum">
              <a:rPr lang="en-US">
                <a:solidFill>
                  <a:prstClr val="black"/>
                </a:solidFill>
                <a:latin typeface="Calibri"/>
              </a:rPr>
              <a:pPr defTabSz="914400">
                <a:defRPr/>
              </a:pPr>
              <a:t>‹#›</a:t>
            </a:fld>
            <a:endParaRPr lang="en-US" dirty="0">
              <a:solidFill>
                <a:prstClr val="black"/>
              </a:solidFill>
              <a:latin typeface="Calibri"/>
            </a:endParaRPr>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fontAlgn="base">
              <a:spcBef>
                <a:spcPct val="0"/>
              </a:spcBef>
              <a:spcAft>
                <a:spcPct val="0"/>
              </a:spcAft>
              <a:defRPr>
                <a:ea typeface="ＭＳ Ｐゴシック" charset="0"/>
                <a:cs typeface="ＭＳ Ｐゴシック" charset="0"/>
              </a:defRPr>
            </a:lvl1pPr>
          </a:lstStyle>
          <a:p>
            <a:pPr defTabSz="914400">
              <a:defRPr/>
            </a:pPr>
            <a:endParaRPr lang="en-US" dirty="0">
              <a:solidFill>
                <a:prstClr val="black"/>
              </a:solidFill>
              <a:latin typeface="Calibri"/>
            </a:endParaRPr>
          </a:p>
        </p:txBody>
      </p:sp>
    </p:spTree>
    <p:extLst>
      <p:ext uri="{BB962C8B-B14F-4D97-AF65-F5344CB8AC3E}">
        <p14:creationId xmlns:p14="http://schemas.microsoft.com/office/powerpoint/2010/main" val="3709628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left leader">
    <p:spTree>
      <p:nvGrpSpPr>
        <p:cNvPr id="1" name=""/>
        <p:cNvGrpSpPr/>
        <p:nvPr/>
      </p:nvGrpSpPr>
      <p:grpSpPr>
        <a:xfrm>
          <a:off x="0" y="0"/>
          <a:ext cx="0" cy="0"/>
          <a:chOff x="0" y="0"/>
          <a:chExt cx="0" cy="0"/>
        </a:xfrm>
      </p:grpSpPr>
      <p:sp>
        <p:nvSpPr>
          <p:cNvPr id="7" name="Rectangle 6"/>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sp>
        <p:nvSpPr>
          <p:cNvPr id="3" name="Text Placeholder 2"/>
          <p:cNvSpPr>
            <a:spLocks noGrp="1"/>
          </p:cNvSpPr>
          <p:nvPr>
            <p:ph type="body" sz="quarter" idx="10"/>
          </p:nvPr>
        </p:nvSpPr>
        <p:spPr>
          <a:xfrm>
            <a:off x="3962400" y="1371600"/>
            <a:ext cx="4724400" cy="4724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marL="2057400" indent="-228600">
              <a:buFont typeface="Arial" pitchFamily="34" charset="0"/>
              <a:buChar char="•"/>
              <a:defRPr>
                <a:solidFill>
                  <a:schemeClr val="tx1"/>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81000" y="1371600"/>
            <a:ext cx="2743200" cy="3581400"/>
          </a:xfrm>
        </p:spPr>
        <p:txBody>
          <a:bodyPr anchor="t"/>
          <a:lstStyle>
            <a:lvl1pPr algn="r">
              <a:defRPr>
                <a:solidFill>
                  <a:srgbClr val="0E99C0"/>
                </a:solidFill>
              </a:defRPr>
            </a:lvl1pPr>
          </a:lstStyle>
          <a:p>
            <a:r>
              <a:rPr lang="en-US" dirty="0"/>
              <a:t>Click to edit Master title</a:t>
            </a:r>
          </a:p>
        </p:txBody>
      </p:sp>
      <p:cxnSp>
        <p:nvCxnSpPr>
          <p:cNvPr id="11" name="Straight Connector 10"/>
          <p:cNvCxnSpPr/>
          <p:nvPr userDrawn="1"/>
        </p:nvCxnSpPr>
        <p:spPr>
          <a:xfrm rot="5400000">
            <a:off x="118268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hptn_ppt_logo_v1.png"/>
          <p:cNvPicPr>
            <a:picLocks noChangeAspect="1"/>
          </p:cNvPicPr>
          <p:nvPr userDrawn="1"/>
        </p:nvPicPr>
        <p:blipFill>
          <a:blip r:embed="rId2"/>
          <a:stretch>
            <a:fillRect/>
          </a:stretch>
        </p:blipFill>
        <p:spPr>
          <a:xfrm>
            <a:off x="457200" y="136304"/>
            <a:ext cx="2067953" cy="531081"/>
          </a:xfrm>
          <a:prstGeom prst="rect">
            <a:avLst/>
          </a:prstGeom>
        </p:spPr>
      </p:pic>
    </p:spTree>
    <p:extLst>
      <p:ext uri="{BB962C8B-B14F-4D97-AF65-F5344CB8AC3E}">
        <p14:creationId xmlns:p14="http://schemas.microsoft.com/office/powerpoint/2010/main" val="1452863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 right object">
    <p:spTree>
      <p:nvGrpSpPr>
        <p:cNvPr id="1" name=""/>
        <p:cNvGrpSpPr/>
        <p:nvPr/>
      </p:nvGrpSpPr>
      <p:grpSpPr>
        <a:xfrm>
          <a:off x="0" y="0"/>
          <a:ext cx="0" cy="0"/>
          <a:chOff x="0" y="0"/>
          <a:chExt cx="0" cy="0"/>
        </a:xfrm>
      </p:grpSpPr>
      <p:sp>
        <p:nvSpPr>
          <p:cNvPr id="3" name="Rectangle 2"/>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pic>
        <p:nvPicPr>
          <p:cNvPr id="4" name="Picture 3" descr="hptn_ppt_logo_v1.png"/>
          <p:cNvPicPr>
            <a:picLocks noChangeAspect="1"/>
          </p:cNvPicPr>
          <p:nvPr userDrawn="1"/>
        </p:nvPicPr>
        <p:blipFill>
          <a:blip r:embed="rId2"/>
          <a:stretch>
            <a:fillRect/>
          </a:stretch>
        </p:blipFill>
        <p:spPr>
          <a:xfrm>
            <a:off x="457200" y="136304"/>
            <a:ext cx="2067953" cy="531081"/>
          </a:xfrm>
          <a:prstGeom prst="rect">
            <a:avLst/>
          </a:prstGeom>
        </p:spPr>
      </p:pic>
      <p:cxnSp>
        <p:nvCxnSpPr>
          <p:cNvPr id="5" name="Straight Connector 4"/>
          <p:cNvCxnSpPr/>
          <p:nvPr userDrawn="1"/>
        </p:nvCxnSpPr>
        <p:spPr>
          <a:xfrm rot="5400000">
            <a:off x="3144778" y="3694906"/>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2"/>
          <p:cNvSpPr>
            <a:spLocks noGrp="1"/>
          </p:cNvSpPr>
          <p:nvPr>
            <p:ph type="body" sz="quarter" idx="11"/>
          </p:nvPr>
        </p:nvSpPr>
        <p:spPr>
          <a:xfrm>
            <a:off x="373166" y="1364291"/>
            <a:ext cx="4724400" cy="4666642"/>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marL="2057400" indent="-228600">
              <a:buFont typeface="Arial" pitchFamily="34" charset="0"/>
              <a:buChar char="•"/>
              <a:defRPr>
                <a:solidFill>
                  <a:srgbClr val="000000"/>
                </a:solidFill>
              </a:defRPr>
            </a:lvl5p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5"/>
          <p:cNvSpPr>
            <a:spLocks noGrp="1"/>
          </p:cNvSpPr>
          <p:nvPr>
            <p:ph sz="quarter" idx="4"/>
          </p:nvPr>
        </p:nvSpPr>
        <p:spPr>
          <a:xfrm>
            <a:off x="5942252" y="1360121"/>
            <a:ext cx="2780489" cy="4642687"/>
          </a:xfrm>
        </p:spPr>
        <p:txBody>
          <a:bodyPr/>
          <a:lstStyle>
            <a:lvl1pPr>
              <a:defRPr sz="2400"/>
            </a:lvl1pPr>
            <a:lvl2pPr>
              <a:defRPr sz="2000"/>
            </a:lvl2pPr>
            <a:lvl3pPr>
              <a:defRPr sz="1800"/>
            </a:lvl3pPr>
            <a:lvl4pPr marL="0" indent="0" algn="ctr">
              <a:buFontTx/>
              <a:buNone/>
              <a:defRPr sz="1600"/>
            </a:lvl4pPr>
            <a:lvl5pPr>
              <a:defRPr sz="1600"/>
            </a:lvl5pPr>
            <a:lvl6pPr>
              <a:defRPr sz="1600"/>
            </a:lvl6pPr>
            <a:lvl7pPr>
              <a:defRPr sz="1600"/>
            </a:lvl7pPr>
            <a:lvl8pPr>
              <a:defRPr sz="1600"/>
            </a:lvl8pPr>
            <a:lvl9pPr>
              <a:defRPr sz="1600"/>
            </a:lvl9pPr>
          </a:lstStyle>
          <a:p>
            <a:pPr lvl="3"/>
            <a:endParaRPr lang="en-US" dirty="0"/>
          </a:p>
        </p:txBody>
      </p:sp>
    </p:spTree>
    <p:extLst>
      <p:ext uri="{BB962C8B-B14F-4D97-AF65-F5344CB8AC3E}">
        <p14:creationId xmlns:p14="http://schemas.microsoft.com/office/powerpoint/2010/main" val="3580150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header">
    <p:spTree>
      <p:nvGrpSpPr>
        <p:cNvPr id="1" name=""/>
        <p:cNvGrpSpPr/>
        <p:nvPr/>
      </p:nvGrpSpPr>
      <p:grpSpPr>
        <a:xfrm>
          <a:off x="0" y="0"/>
          <a:ext cx="0" cy="0"/>
          <a:chOff x="0" y="0"/>
          <a:chExt cx="0" cy="0"/>
        </a:xfrm>
      </p:grpSpPr>
      <p:sp>
        <p:nvSpPr>
          <p:cNvPr id="3" name="Rectangle 2"/>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pic>
        <p:nvPicPr>
          <p:cNvPr id="4" name="Picture 3" descr="hptn_ppt_logo_v1.png"/>
          <p:cNvPicPr>
            <a:picLocks noChangeAspect="1"/>
          </p:cNvPicPr>
          <p:nvPr userDrawn="1"/>
        </p:nvPicPr>
        <p:blipFill>
          <a:blip r:embed="rId2"/>
          <a:stretch>
            <a:fillRect/>
          </a:stretch>
        </p:blipFill>
        <p:spPr>
          <a:xfrm>
            <a:off x="457200" y="136304"/>
            <a:ext cx="2067953" cy="531081"/>
          </a:xfrm>
          <a:prstGeom prst="rect">
            <a:avLst/>
          </a:prstGeom>
        </p:spPr>
      </p:pic>
      <p:sp>
        <p:nvSpPr>
          <p:cNvPr id="5" name="Title 3"/>
          <p:cNvSpPr>
            <a:spLocks noGrp="1"/>
          </p:cNvSpPr>
          <p:nvPr>
            <p:ph type="title"/>
          </p:nvPr>
        </p:nvSpPr>
        <p:spPr>
          <a:xfrm>
            <a:off x="838200" y="960438"/>
            <a:ext cx="7467600" cy="944562"/>
          </a:xfrm>
        </p:spPr>
        <p:txBody>
          <a:bodyPr/>
          <a:lstStyle>
            <a:lvl1pPr>
              <a:defRPr>
                <a:solidFill>
                  <a:srgbClr val="0E99C0"/>
                </a:solidFill>
              </a:defRPr>
            </a:lvl1pPr>
          </a:lstStyle>
          <a:p>
            <a:r>
              <a:rPr lang="en-US" dirty="0"/>
              <a:t>Click to edit Master title</a:t>
            </a:r>
          </a:p>
        </p:txBody>
      </p:sp>
      <p:sp>
        <p:nvSpPr>
          <p:cNvPr id="6" name="Text Placeholder 2"/>
          <p:cNvSpPr>
            <a:spLocks noGrp="1"/>
          </p:cNvSpPr>
          <p:nvPr>
            <p:ph type="body" idx="1"/>
          </p:nvPr>
        </p:nvSpPr>
        <p:spPr>
          <a:xfrm>
            <a:off x="826644" y="2134158"/>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7" name="Content Placeholder 3"/>
          <p:cNvSpPr>
            <a:spLocks noGrp="1"/>
          </p:cNvSpPr>
          <p:nvPr>
            <p:ph sz="half" idx="2"/>
          </p:nvPr>
        </p:nvSpPr>
        <p:spPr>
          <a:xfrm>
            <a:off x="814664" y="2773920"/>
            <a:ext cx="3426380"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idx="11"/>
          </p:nvPr>
        </p:nvSpPr>
        <p:spPr>
          <a:xfrm>
            <a:off x="4896617" y="2118815"/>
            <a:ext cx="3414399" cy="639762"/>
          </a:xfrm>
        </p:spPr>
        <p:txBody>
          <a:bodyPr anchor="b"/>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a:t>
            </a:r>
          </a:p>
        </p:txBody>
      </p:sp>
      <p:sp>
        <p:nvSpPr>
          <p:cNvPr id="9" name="Content Placeholder 3"/>
          <p:cNvSpPr>
            <a:spLocks noGrp="1"/>
          </p:cNvSpPr>
          <p:nvPr>
            <p:ph sz="half" idx="12"/>
          </p:nvPr>
        </p:nvSpPr>
        <p:spPr>
          <a:xfrm>
            <a:off x="4887982" y="2758577"/>
            <a:ext cx="3426378" cy="3951288"/>
          </a:xfr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userDrawn="1"/>
        </p:nvCxnSpPr>
        <p:spPr>
          <a:xfrm rot="5400000">
            <a:off x="2247192" y="4423313"/>
            <a:ext cx="4648200" cy="1588"/>
          </a:xfrm>
          <a:prstGeom prst="line">
            <a:avLst/>
          </a:prstGeom>
          <a:ln>
            <a:solidFill>
              <a:srgbClr val="0E99C0">
                <a:alpha val="40000"/>
              </a:srgb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50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4" name="Title 3"/>
          <p:cNvSpPr>
            <a:spLocks noGrp="1"/>
          </p:cNvSpPr>
          <p:nvPr>
            <p:ph type="title"/>
          </p:nvPr>
        </p:nvSpPr>
        <p:spPr>
          <a:xfrm>
            <a:off x="838200" y="457200"/>
            <a:ext cx="7467600" cy="944562"/>
          </a:xfrm>
        </p:spPr>
        <p:txBody>
          <a:bodyPr>
            <a:normAutofit/>
          </a:bodyPr>
          <a:lstStyle>
            <a:lvl1pPr algn="ctr">
              <a:defRPr sz="2500" cap="all">
                <a:solidFill>
                  <a:srgbClr val="0E99C0"/>
                </a:solidFill>
              </a:defRPr>
            </a:lvl1pPr>
          </a:lstStyle>
          <a:p>
            <a:r>
              <a:rPr lang="en-US" dirty="0"/>
              <a:t>Click to edit Master title</a:t>
            </a:r>
          </a:p>
        </p:txBody>
      </p:sp>
    </p:spTree>
    <p:extLst>
      <p:ext uri="{BB962C8B-B14F-4D97-AF65-F5344CB8AC3E}">
        <p14:creationId xmlns:p14="http://schemas.microsoft.com/office/powerpoint/2010/main" val="4056637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Header w/ bullet text">
    <p:spTree>
      <p:nvGrpSpPr>
        <p:cNvPr id="1" name=""/>
        <p:cNvGrpSpPr/>
        <p:nvPr/>
      </p:nvGrpSpPr>
      <p:grpSpPr>
        <a:xfrm>
          <a:off x="0" y="0"/>
          <a:ext cx="0" cy="0"/>
          <a:chOff x="0" y="0"/>
          <a:chExt cx="0" cy="0"/>
        </a:xfrm>
      </p:grpSpPr>
      <p:sp>
        <p:nvSpPr>
          <p:cNvPr id="7" name="Rectangle 6"/>
          <p:cNvSpPr/>
          <p:nvPr userDrawn="1"/>
        </p:nvSpPr>
        <p:spPr>
          <a:xfrm>
            <a:off x="0" y="0"/>
            <a:ext cx="9144000" cy="667680"/>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dirty="0">
              <a:solidFill>
                <a:srgbClr val="1F497D">
                  <a:lumMod val="75000"/>
                </a:srgbClr>
              </a:solidFill>
              <a:latin typeface="Calibri"/>
            </a:endParaRPr>
          </a:p>
        </p:txBody>
      </p:sp>
      <p:sp>
        <p:nvSpPr>
          <p:cNvPr id="3" name="Text Placeholder 2"/>
          <p:cNvSpPr>
            <a:spLocks noGrp="1"/>
          </p:cNvSpPr>
          <p:nvPr>
            <p:ph type="body" sz="quarter" idx="10" hasCustomPrompt="1"/>
          </p:nvPr>
        </p:nvSpPr>
        <p:spPr>
          <a:xfrm>
            <a:off x="914400" y="2133600"/>
            <a:ext cx="7391400" cy="3962400"/>
          </a:xfrm>
        </p:spPr>
        <p:txBody>
          <a:bodyPr/>
          <a:lstStyle>
            <a:lvl1pPr>
              <a:defRPr>
                <a:solidFill>
                  <a:schemeClr val="tx1"/>
                </a:solidFill>
              </a:defRPr>
            </a:lvl1pPr>
            <a:lvl2pPr>
              <a:defRPr>
                <a:solidFill>
                  <a:schemeClr val="tx1"/>
                </a:solidFill>
              </a:defRPr>
            </a:lvl2pPr>
            <a:lvl3pPr>
              <a:defRPr baseline="0">
                <a:solidFill>
                  <a:schemeClr val="tx1"/>
                </a:solidFill>
              </a:defRPr>
            </a:lvl3pPr>
            <a:lvl4pPr>
              <a:defRPr>
                <a:solidFill>
                  <a:schemeClr val="tx1"/>
                </a:solidFill>
              </a:defRPr>
            </a:lvl4pPr>
            <a:lvl5pPr marL="1828800" indent="0">
              <a:buFont typeface="Arial" pitchFamily="34" charset="0"/>
              <a:buNone/>
              <a:defRPr baseline="0">
                <a:solidFill>
                  <a:schemeClr val="tx1"/>
                </a:solidFill>
              </a:defRPr>
            </a:lvl5pPr>
          </a:lstStyle>
          <a:p>
            <a:pPr lvl="0"/>
            <a:r>
              <a:rPr lang="en-US" dirty="0"/>
              <a:t>What are the key takeaways</a:t>
            </a:r>
          </a:p>
          <a:p>
            <a:pPr lvl="1"/>
            <a:r>
              <a:rPr lang="en-US" dirty="0"/>
              <a:t>Include each point here</a:t>
            </a:r>
          </a:p>
          <a:p>
            <a:pPr lvl="1"/>
            <a:r>
              <a:rPr lang="en-US" dirty="0"/>
              <a:t>And here</a:t>
            </a:r>
          </a:p>
          <a:p>
            <a:pPr lvl="1"/>
            <a:r>
              <a:rPr lang="en-US" dirty="0"/>
              <a:t>And here</a:t>
            </a:r>
          </a:p>
          <a:p>
            <a:pPr lvl="1"/>
            <a:endParaRPr lang="en-US" dirty="0"/>
          </a:p>
        </p:txBody>
      </p:sp>
      <p:sp>
        <p:nvSpPr>
          <p:cNvPr id="4" name="Title 3"/>
          <p:cNvSpPr>
            <a:spLocks noGrp="1"/>
          </p:cNvSpPr>
          <p:nvPr>
            <p:ph type="title" hasCustomPrompt="1"/>
          </p:nvPr>
        </p:nvSpPr>
        <p:spPr>
          <a:xfrm>
            <a:off x="838200" y="960438"/>
            <a:ext cx="7467600" cy="944562"/>
          </a:xfrm>
        </p:spPr>
        <p:txBody>
          <a:bodyPr/>
          <a:lstStyle>
            <a:lvl1pPr>
              <a:defRPr>
                <a:solidFill>
                  <a:srgbClr val="0E99C0"/>
                </a:solidFill>
              </a:defRPr>
            </a:lvl1pPr>
          </a:lstStyle>
          <a:p>
            <a:r>
              <a:rPr lang="en-US" dirty="0"/>
              <a:t>Summary</a:t>
            </a:r>
          </a:p>
        </p:txBody>
      </p:sp>
      <p:pic>
        <p:nvPicPr>
          <p:cNvPr id="9" name="Picture 8" descr="hptn_ppt_logo_v1.png"/>
          <p:cNvPicPr>
            <a:picLocks noChangeAspect="1"/>
          </p:cNvPicPr>
          <p:nvPr userDrawn="1"/>
        </p:nvPicPr>
        <p:blipFill>
          <a:blip r:embed="rId2"/>
          <a:stretch>
            <a:fillRect/>
          </a:stretch>
        </p:blipFill>
        <p:spPr>
          <a:xfrm>
            <a:off x="457200" y="136304"/>
            <a:ext cx="2067953" cy="531081"/>
          </a:xfrm>
          <a:prstGeom prst="rect">
            <a:avLst/>
          </a:prstGeom>
        </p:spPr>
      </p:pic>
    </p:spTree>
    <p:extLst>
      <p:ext uri="{BB962C8B-B14F-4D97-AF65-F5344CB8AC3E}">
        <p14:creationId xmlns:p14="http://schemas.microsoft.com/office/powerpoint/2010/main" val="3168978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4238"/>
            <a:ext cx="8229600" cy="792162"/>
          </a:xfrm>
          <a:prstGeom prst="rect">
            <a:avLst/>
          </a:prstGeom>
        </p:spPr>
        <p:txBody>
          <a:bodyPr vert="horz" lIns="91440" tIns="45720" rIns="91440" bIns="45720" rtlCol="0" anchor="ctr">
            <a:normAutofit/>
          </a:bodyPr>
          <a:lstStyle/>
          <a:p>
            <a:r>
              <a:rPr lang="en-US" dirty="0"/>
              <a:t>HPTN 2015 </a:t>
            </a:r>
            <a:r>
              <a:rPr lang="en-US" dirty="0" err="1"/>
              <a:t>Powerpoint</a:t>
            </a:r>
            <a:r>
              <a:rPr lang="en-US" dirty="0"/>
              <a:t> Template </a:t>
            </a:r>
          </a:p>
        </p:txBody>
      </p:sp>
      <p:sp>
        <p:nvSpPr>
          <p:cNvPr id="5" name="Text Placeholder 4"/>
          <p:cNvSpPr>
            <a:spLocks noGrp="1"/>
          </p:cNvSpPr>
          <p:nvPr>
            <p:ph type="body" idx="1"/>
          </p:nvPr>
        </p:nvSpPr>
        <p:spPr>
          <a:xfrm>
            <a:off x="457200" y="2133600"/>
            <a:ext cx="8229600" cy="3886200"/>
          </a:xfrm>
          <a:prstGeom prst="rect">
            <a:avLst/>
          </a:prstGeom>
        </p:spPr>
        <p:txBody>
          <a:bodyPr vert="horz" lIns="91440" tIns="45720" rIns="91440" bIns="45720" rtlCol="0">
            <a:normAutofit/>
          </a:bodyPr>
          <a:lstStyle/>
          <a:p>
            <a:pPr lvl="0"/>
            <a:r>
              <a:rPr lang="en-US" dirty="0"/>
              <a:t>This template must be used for all presentations that pertain to HPTN studies.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83665785"/>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Lst>
  <p:txStyles>
    <p:titleStyle>
      <a:lvl1pPr algn="l" defTabSz="914400" rtl="0" eaLnBrk="1" latinLnBrk="0" hangingPunct="1">
        <a:spcBef>
          <a:spcPct val="0"/>
        </a:spcBef>
        <a:buNone/>
        <a:defRPr sz="3600" b="1" kern="1200" baseline="0">
          <a:solidFill>
            <a:srgbClr val="0E99C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800" b="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defTabSz="914400"/>
            <a:fld id="{13D5C2F5-CBC2-47D4-859F-F0B3F7CB9DA8}" type="datetimeFigureOut">
              <a:rPr lang="en-US" smtClean="0">
                <a:solidFill>
                  <a:srgbClr val="775F55"/>
                </a:solidFill>
                <a:latin typeface="Tw Cen MT"/>
              </a:rPr>
              <a:pPr defTabSz="914400"/>
              <a:t>9/19/2018</a:t>
            </a:fld>
            <a:endParaRPr lang="en-US">
              <a:solidFill>
                <a:srgbClr val="775F55"/>
              </a:solidFill>
              <a:latin typeface="Tw Cen MT"/>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defTabSz="914400"/>
            <a:endParaRPr lang="en-US">
              <a:solidFill>
                <a:srgbClr val="775F55"/>
              </a:solidFill>
              <a:latin typeface="Tw Cen MT"/>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defTabSz="914400"/>
            <a:endParaRPr lang="en-US">
              <a:solidFill>
                <a:prstClr val="white"/>
              </a:solidFill>
              <a:latin typeface="Tw Cen MT"/>
            </a:endParaRPr>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defTabSz="914400"/>
            <a:fld id="{C8083B37-D2A9-4D92-99F6-F564B19C9DF7}" type="slidenum">
              <a:rPr lang="en-US" smtClean="0">
                <a:latin typeface="Tw Cen MT"/>
              </a:rPr>
              <a:pPr defTabSz="914400"/>
              <a:t>‹#›</a:t>
            </a:fld>
            <a:endParaRPr lang="en-US">
              <a:latin typeface="Tw Cen MT"/>
            </a:endParaRPr>
          </a:p>
        </p:txBody>
      </p:sp>
    </p:spTree>
    <p:extLst>
      <p:ext uri="{BB962C8B-B14F-4D97-AF65-F5344CB8AC3E}">
        <p14:creationId xmlns:p14="http://schemas.microsoft.com/office/powerpoint/2010/main" val="184047924"/>
      </p:ext>
    </p:extLst>
  </p:cSld>
  <p:clrMap bg1="lt1" tx1="dk1" bg2="lt2" tx2="dk2" accent1="accent1" accent2="accent2" accent3="accent3" accent4="accent4" accent5="accent5" accent6="accent6" hlink="hlink" folHlink="folHlink"/>
  <p:sldLayoutIdLst>
    <p:sldLayoutId id="2147483884" r:id="rId1"/>
    <p:sldLayoutId id="2147483885" r:id="rId2"/>
    <p:sldLayoutId id="2147483886" r:id="rId3"/>
    <p:sldLayoutId id="2147483887" r:id="rId4"/>
    <p:sldLayoutId id="2147483888" r:id="rId5"/>
    <p:sldLayoutId id="2147483889" r:id="rId6"/>
    <p:sldLayoutId id="2147483890" r:id="rId7"/>
    <p:sldLayoutId id="2147483891" r:id="rId8"/>
    <p:sldLayoutId id="2147483892" r:id="rId9"/>
    <p:sldLayoutId id="2147483893" r:id="rId10"/>
    <p:sldLayoutId id="2147483894"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latin typeface="Constantia" charset="0"/>
                <a:cs typeface="+mn-cs"/>
              </a:defRPr>
            </a:lvl1pPr>
          </a:lstStyle>
          <a:p>
            <a:pPr defTabSz="914400" fontAlgn="base">
              <a:spcBef>
                <a:spcPct val="0"/>
              </a:spcBef>
              <a:spcAft>
                <a:spcPct val="0"/>
              </a:spcAft>
              <a:defRPr/>
            </a:pPr>
            <a:fld id="{BCB68E14-87C8-BE48-8764-51D76A6A142A}" type="datetimeFigureOut">
              <a:rPr lang="en-US">
                <a:ea typeface="ＭＳ Ｐゴシック" charset="0"/>
              </a:rPr>
              <a:pPr defTabSz="914400" fontAlgn="base">
                <a:spcBef>
                  <a:spcPct val="0"/>
                </a:spcBef>
                <a:spcAft>
                  <a:spcPct val="0"/>
                </a:spcAft>
                <a:defRPr/>
              </a:pPr>
              <a:t>9/19/2018</a:t>
            </a:fld>
            <a:endParaRPr lang="en-US">
              <a:ea typeface="ＭＳ Ｐゴシック"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defTabSz="914400">
              <a:defRPr/>
            </a:pPr>
            <a:endParaRPr lang="en-US">
              <a:solidFill>
                <a:srgbClr val="DBF5F9">
                  <a:shade val="90000"/>
                </a:srgbClr>
              </a:solidFill>
              <a:latin typeface="Constantia"/>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D1EAEE"/>
                </a:solidFill>
                <a:latin typeface="Constantia" charset="0"/>
                <a:cs typeface="+mn-cs"/>
              </a:defRPr>
            </a:lvl1pPr>
          </a:lstStyle>
          <a:p>
            <a:pPr defTabSz="914400" fontAlgn="base">
              <a:spcBef>
                <a:spcPct val="0"/>
              </a:spcBef>
              <a:spcAft>
                <a:spcPct val="0"/>
              </a:spcAft>
              <a:defRPr/>
            </a:pPr>
            <a:fld id="{AFF1917C-0354-264C-BFD1-BAB618E1DDD3}"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914400">
                <a:defRPr/>
              </a:pPr>
              <a:endParaRPr lang="en-US">
                <a:solidFill>
                  <a:prstClr val="white"/>
                </a:solidFill>
                <a:latin typeface="Constantia"/>
                <a:ea typeface="ＭＳ Ｐゴシック" charset="0"/>
                <a:cs typeface="ＭＳ Ｐゴシック" charset="0"/>
              </a:endParaRPr>
            </a:p>
          </p:txBody>
        </p:sp>
      </p:grpSp>
    </p:spTree>
    <p:extLst>
      <p:ext uri="{BB962C8B-B14F-4D97-AF65-F5344CB8AC3E}">
        <p14:creationId xmlns:p14="http://schemas.microsoft.com/office/powerpoint/2010/main" val="3565471699"/>
      </p:ext>
    </p:extLst>
  </p:cSld>
  <p:clrMap bg1="dk1" tx1="lt1" bg2="dk2" tx2="lt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 id="2147483908" r:id="rId13"/>
  </p:sldLayoutIdLst>
  <p:txStyles>
    <p:titleStyle>
      <a:lvl1pPr algn="l" rtl="0" eaLnBrk="0" fontAlgn="base" hangingPunct="0">
        <a:spcBef>
          <a:spcPct val="0"/>
        </a:spcBef>
        <a:spcAft>
          <a:spcPct val="0"/>
        </a:spcAft>
        <a:defRPr sz="50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5000">
          <a:solidFill>
            <a:schemeClr val="tx2"/>
          </a:solidFill>
          <a:latin typeface="Calibri" pitchFamily="34" charset="0"/>
          <a:ea typeface="ＭＳ Ｐゴシック" charset="0"/>
          <a:cs typeface="ＭＳ Ｐゴシック"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charset="0"/>
        <a:buChar char=""/>
        <a:defRPr sz="2600" kern="1200">
          <a:solidFill>
            <a:schemeClr val="tx1"/>
          </a:solidFill>
          <a:latin typeface="+mn-lt"/>
          <a:ea typeface="ＭＳ Ｐゴシック" charset="0"/>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charset="0"/>
        <a:buChar char=""/>
        <a:defRPr sz="2400" kern="1200">
          <a:solidFill>
            <a:schemeClr val="tx1"/>
          </a:solidFill>
          <a:latin typeface="+mn-lt"/>
          <a:ea typeface="ＭＳ Ｐゴシック" charset="0"/>
          <a:cs typeface="+mn-cs"/>
        </a:defRPr>
      </a:lvl2pPr>
      <a:lvl3pPr marL="914400" indent="-246063" algn="l" rtl="0" eaLnBrk="0" fontAlgn="base" hangingPunct="0">
        <a:spcBef>
          <a:spcPct val="20000"/>
        </a:spcBef>
        <a:spcAft>
          <a:spcPct val="0"/>
        </a:spcAft>
        <a:buClr>
          <a:schemeClr val="accent2"/>
        </a:buClr>
        <a:buSzPct val="70000"/>
        <a:buFont typeface="Wingdings 2" charset="0"/>
        <a:buChar char=""/>
        <a:defRPr sz="2100" kern="1200">
          <a:solidFill>
            <a:schemeClr val="tx1"/>
          </a:solidFill>
          <a:latin typeface="+mn-lt"/>
          <a:ea typeface="ＭＳ Ｐゴシック" charset="0"/>
          <a:cs typeface="+mn-cs"/>
        </a:defRPr>
      </a:lvl3pPr>
      <a:lvl4pPr marL="1187450" indent="-209550" algn="l" rtl="0" eaLnBrk="0" fontAlgn="base" hangingPunct="0">
        <a:spcBef>
          <a:spcPct val="20000"/>
        </a:spcBef>
        <a:spcAft>
          <a:spcPct val="0"/>
        </a:spcAft>
        <a:buClr>
          <a:srgbClr val="0BD0D9"/>
        </a:buClr>
        <a:buSzPct val="65000"/>
        <a:buFont typeface="Wingdings 2" charset="0"/>
        <a:buChar char=""/>
        <a:defRPr sz="2000" kern="1200">
          <a:solidFill>
            <a:schemeClr val="tx1"/>
          </a:solidFill>
          <a:latin typeface="+mn-lt"/>
          <a:ea typeface="ＭＳ Ｐゴシック" charset="0"/>
          <a:cs typeface="+mn-cs"/>
        </a:defRPr>
      </a:lvl4pPr>
      <a:lvl5pPr marL="1462088" indent="-209550" algn="l" rtl="0" eaLnBrk="0" fontAlgn="base" hangingPunct="0">
        <a:spcBef>
          <a:spcPct val="20000"/>
        </a:spcBef>
        <a:spcAft>
          <a:spcPct val="0"/>
        </a:spcAft>
        <a:buClr>
          <a:srgbClr val="10CF9B"/>
        </a:buClr>
        <a:buSzPct val="65000"/>
        <a:buFont typeface="Wingdings 2" charset="0"/>
        <a:buChar char=""/>
        <a:defRPr sz="2000" kern="1200">
          <a:solidFill>
            <a:schemeClr val="tx1"/>
          </a:solidFill>
          <a:latin typeface="+mn-lt"/>
          <a:ea typeface="ＭＳ Ｐゴシック" charset="0"/>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884238"/>
            <a:ext cx="8229600" cy="792162"/>
          </a:xfrm>
          <a:prstGeom prst="rect">
            <a:avLst/>
          </a:prstGeom>
        </p:spPr>
        <p:txBody>
          <a:bodyPr vert="horz" lIns="91440" tIns="45720" rIns="91440" bIns="45720" rtlCol="0" anchor="ctr">
            <a:normAutofit/>
          </a:bodyPr>
          <a:lstStyle/>
          <a:p>
            <a:r>
              <a:rPr lang="en-US" dirty="0"/>
              <a:t>HPTN 2015 </a:t>
            </a:r>
            <a:r>
              <a:rPr lang="en-US" dirty="0" err="1"/>
              <a:t>Powerpoint</a:t>
            </a:r>
            <a:r>
              <a:rPr lang="en-US" dirty="0"/>
              <a:t> Template </a:t>
            </a:r>
          </a:p>
        </p:txBody>
      </p:sp>
      <p:sp>
        <p:nvSpPr>
          <p:cNvPr id="5" name="Text Placeholder 4"/>
          <p:cNvSpPr>
            <a:spLocks noGrp="1"/>
          </p:cNvSpPr>
          <p:nvPr>
            <p:ph type="body" idx="1"/>
          </p:nvPr>
        </p:nvSpPr>
        <p:spPr>
          <a:xfrm>
            <a:off x="457200" y="2133600"/>
            <a:ext cx="8229600" cy="3886200"/>
          </a:xfrm>
          <a:prstGeom prst="rect">
            <a:avLst/>
          </a:prstGeom>
        </p:spPr>
        <p:txBody>
          <a:bodyPr vert="horz" lIns="91440" tIns="45720" rIns="91440" bIns="45720" rtlCol="0">
            <a:normAutofit/>
          </a:bodyPr>
          <a:lstStyle/>
          <a:p>
            <a:pPr lvl="0"/>
            <a:r>
              <a:rPr lang="en-US" dirty="0"/>
              <a:t>This template must be used for all presentations that pertain to HPTN studies.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0485593"/>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txStyles>
    <p:titleStyle>
      <a:lvl1pPr algn="l" defTabSz="914400" rtl="0" eaLnBrk="1" latinLnBrk="0" hangingPunct="1">
        <a:spcBef>
          <a:spcPct val="0"/>
        </a:spcBef>
        <a:buNone/>
        <a:defRPr sz="3600" b="1" kern="1200" baseline="0">
          <a:solidFill>
            <a:srgbClr val="0E99C0"/>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2800" b="0" kern="1200">
          <a:solidFill>
            <a:schemeClr val="tx1"/>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400" b="0" kern="1200">
          <a:solidFill>
            <a:schemeClr val="tx1"/>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200" b="0" kern="1200">
          <a:solidFill>
            <a:schemeClr val="tx1"/>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b="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0" y="4711700"/>
            <a:ext cx="9144000" cy="2468563"/>
          </a:xfrm>
        </p:spPr>
        <p:txBody>
          <a:bodyPr>
            <a:normAutofit/>
          </a:bodyPr>
          <a:lstStyle/>
          <a:p>
            <a:r>
              <a:rPr lang="en-US" sz="2400" dirty="0"/>
              <a:t>HPTN 068: Impacts on HIV and IPV among young South African women</a:t>
            </a:r>
            <a:br>
              <a:rPr lang="en-US" sz="2500" dirty="0"/>
            </a:br>
            <a:r>
              <a:rPr lang="en-US" sz="2500" dirty="0">
                <a:solidFill>
                  <a:srgbClr val="3366FF"/>
                </a:solidFill>
              </a:rPr>
              <a:t>Audrey Pettifor PhD</a:t>
            </a:r>
            <a:br>
              <a:rPr lang="en-US" sz="2500" dirty="0">
                <a:solidFill>
                  <a:srgbClr val="3366FF"/>
                </a:solidFill>
              </a:rPr>
            </a:br>
            <a:r>
              <a:rPr lang="en-US" sz="2500" dirty="0">
                <a:solidFill>
                  <a:srgbClr val="3366FF"/>
                </a:solidFill>
              </a:rPr>
              <a:t>University of North Carolina at Chapel Hill</a:t>
            </a:r>
            <a:br>
              <a:rPr lang="en-US" sz="2500" dirty="0">
                <a:solidFill>
                  <a:srgbClr val="3366FF"/>
                </a:solidFill>
              </a:rPr>
            </a:br>
            <a:br>
              <a:rPr lang="en-US" sz="2500" dirty="0">
                <a:solidFill>
                  <a:srgbClr val="3366FF"/>
                </a:solidFill>
              </a:rPr>
            </a:br>
            <a:endParaRPr lang="en-US" sz="2500" dirty="0">
              <a:solidFill>
                <a:srgbClr val="3366FF"/>
              </a:solidFill>
            </a:endParaRPr>
          </a:p>
        </p:txBody>
      </p:sp>
      <p:pic>
        <p:nvPicPr>
          <p:cNvPr id="8" name="P1010314-filtered.jpeg"/>
          <p:cNvPicPr>
            <a:picLocks noGrp="1"/>
          </p:cNvPicPr>
          <p:nvPr>
            <p:ph idx="4294967295"/>
          </p:nvPr>
        </p:nvPicPr>
        <p:blipFill>
          <a:blip r:embed="rId2">
            <a:alphaModFix amt="80438"/>
            <a:extLst/>
          </a:blip>
          <a:srcRect t="29378" b="29378"/>
          <a:stretch>
            <a:fillRect/>
          </a:stretch>
        </p:blipFill>
        <p:spPr>
          <a:xfrm>
            <a:off x="0" y="0"/>
            <a:ext cx="9144000" cy="4711700"/>
          </a:xfrm>
          <a:prstGeom prst="rect">
            <a:avLst/>
          </a:prstGeom>
          <a:ln w="12700">
            <a:miter lim="400000"/>
          </a:ln>
        </p:spPr>
      </p:pic>
    </p:spTree>
    <p:extLst>
      <p:ext uri="{BB962C8B-B14F-4D97-AF65-F5344CB8AC3E}">
        <p14:creationId xmlns:p14="http://schemas.microsoft.com/office/powerpoint/2010/main" val="2268054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7924800" cy="1173162"/>
          </a:xfrm>
        </p:spPr>
        <p:txBody>
          <a:bodyPr>
            <a:normAutofit fontScale="90000"/>
          </a:bodyPr>
          <a:lstStyle/>
          <a:p>
            <a:r>
              <a:rPr lang="en-US" sz="2600" b="1" dirty="0">
                <a:ea typeface="Calibri"/>
                <a:cs typeface="Times New Roman"/>
              </a:rPr>
              <a:t>Table 2b. Prevalence of ever experiencing  sexual IPV among adolescent, South African women participating in HPTN068, Baseline, March 2011-December 2012, (n=2533)</a:t>
            </a:r>
            <a:endParaRPr lang="en-US" sz="26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92747672"/>
              </p:ext>
            </p:extLst>
          </p:nvPr>
        </p:nvGraphicFramePr>
        <p:xfrm>
          <a:off x="304800" y="1981200"/>
          <a:ext cx="7452803" cy="1776750"/>
        </p:xfrm>
        <a:graphic>
          <a:graphicData uri="http://schemas.openxmlformats.org/drawingml/2006/table">
            <a:tbl>
              <a:tblPr firstRow="1" firstCol="1" bandRow="1"/>
              <a:tblGrid>
                <a:gridCol w="4588248">
                  <a:extLst>
                    <a:ext uri="{9D8B030D-6E8A-4147-A177-3AD203B41FA5}">
                      <a16:colId xmlns:a16="http://schemas.microsoft.com/office/drawing/2014/main" val="20000"/>
                    </a:ext>
                  </a:extLst>
                </a:gridCol>
                <a:gridCol w="1289670">
                  <a:extLst>
                    <a:ext uri="{9D8B030D-6E8A-4147-A177-3AD203B41FA5}">
                      <a16:colId xmlns:a16="http://schemas.microsoft.com/office/drawing/2014/main" val="20001"/>
                    </a:ext>
                  </a:extLst>
                </a:gridCol>
                <a:gridCol w="1574885">
                  <a:extLst>
                    <a:ext uri="{9D8B030D-6E8A-4147-A177-3AD203B41FA5}">
                      <a16:colId xmlns:a16="http://schemas.microsoft.com/office/drawing/2014/main" val="20002"/>
                    </a:ext>
                  </a:extLst>
                </a:gridCol>
              </a:tblGrid>
              <a:tr h="420711">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Characteristics</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BD"/>
                    </a:solidFill>
                  </a:tcPr>
                </a:tc>
                <a:tc gridSpan="2">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Ever Experienced- Total Study Population</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BD"/>
                    </a:solidFill>
                  </a:tcPr>
                </a:tc>
                <a:tc hMerge="1">
                  <a:txBody>
                    <a:bodyPr/>
                    <a:lstStyle/>
                    <a:p>
                      <a:endParaRPr lang="en-US"/>
                    </a:p>
                  </a:txBody>
                  <a:tcPr/>
                </a:tc>
                <a:extLst>
                  <a:ext uri="{0D108BD9-81ED-4DB2-BD59-A6C34878D82A}">
                    <a16:rowId xmlns:a16="http://schemas.microsoft.com/office/drawing/2014/main" val="10000"/>
                  </a:ext>
                </a:extLst>
              </a:tr>
              <a:tr h="311776">
                <a:tc>
                  <a:txBody>
                    <a:bodyPr/>
                    <a:lstStyle/>
                    <a:p>
                      <a:pPr marL="0" marR="0">
                        <a:lnSpc>
                          <a:spcPct val="115000"/>
                        </a:lnSpc>
                        <a:spcBef>
                          <a:spcPts val="0"/>
                        </a:spcBef>
                        <a:spcAft>
                          <a:spcPts val="0"/>
                        </a:spcAft>
                      </a:pPr>
                      <a:r>
                        <a:rPr lang="en-US" sz="1200" kern="1200" dirty="0">
                          <a:solidFill>
                            <a:srgbClr val="000000"/>
                          </a:solidFill>
                          <a:effectLst/>
                          <a:latin typeface="Cambria"/>
                          <a:ea typeface="Calibri"/>
                          <a:cs typeface="Times New Roman"/>
                        </a:rPr>
                        <a:t> </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BD"/>
                    </a:solidFill>
                  </a:tcPr>
                </a:tc>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Number </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BD"/>
                    </a:solidFill>
                  </a:tcPr>
                </a:tc>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Prevalence (95% CI)</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2BD"/>
                    </a:solidFill>
                  </a:tcPr>
                </a:tc>
                <a:extLst>
                  <a:ext uri="{0D108BD9-81ED-4DB2-BD59-A6C34878D82A}">
                    <a16:rowId xmlns:a16="http://schemas.microsoft.com/office/drawing/2014/main" val="10001"/>
                  </a:ext>
                </a:extLst>
              </a:tr>
              <a:tr h="311776">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Any Sexual Violence by a partner</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113</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nSpc>
                          <a:spcPct val="115000"/>
                        </a:lnSpc>
                        <a:spcBef>
                          <a:spcPts val="0"/>
                        </a:spcBef>
                        <a:spcAft>
                          <a:spcPts val="0"/>
                        </a:spcAft>
                      </a:pPr>
                      <a:r>
                        <a:rPr lang="en-US" sz="1200" b="1" kern="1200" dirty="0">
                          <a:solidFill>
                            <a:srgbClr val="000000"/>
                          </a:solidFill>
                          <a:effectLst/>
                          <a:latin typeface="Cambria"/>
                          <a:ea typeface="Calibri"/>
                          <a:cs typeface="Times New Roman"/>
                        </a:rPr>
                        <a:t>4.54 (3.79, 5.43)</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311776">
                <a:tc>
                  <a:txBody>
                    <a:bodyPr/>
                    <a:lstStyle/>
                    <a:p>
                      <a:pPr marL="0" marR="0">
                        <a:lnSpc>
                          <a:spcPct val="115000"/>
                        </a:lnSpc>
                        <a:spcBef>
                          <a:spcPts val="0"/>
                        </a:spcBef>
                        <a:spcAft>
                          <a:spcPts val="0"/>
                        </a:spcAft>
                      </a:pPr>
                      <a:r>
                        <a:rPr lang="en-US" sz="1200" i="1" kern="1200" dirty="0">
                          <a:solidFill>
                            <a:srgbClr val="000000"/>
                          </a:solidFill>
                          <a:effectLst/>
                          <a:latin typeface="Cambria"/>
                          <a:ea typeface="Calibri"/>
                          <a:cs typeface="Times New Roman"/>
                        </a:rPr>
                        <a:t>Ever physically forced to have sex when you did not want </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rgbClr val="000000"/>
                          </a:solidFill>
                          <a:effectLst/>
                          <a:latin typeface="Cambria"/>
                          <a:ea typeface="Calibri"/>
                          <a:cs typeface="Times New Roman"/>
                        </a:rPr>
                        <a:t>76</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rgbClr val="000000"/>
                          </a:solidFill>
                          <a:effectLst/>
                          <a:latin typeface="Cambria"/>
                          <a:ea typeface="Calibri"/>
                          <a:cs typeface="Times New Roman"/>
                        </a:rPr>
                        <a:t>3.04 (2.44, 3.80)</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20711">
                <a:tc>
                  <a:txBody>
                    <a:bodyPr/>
                    <a:lstStyle/>
                    <a:p>
                      <a:pPr marL="0" marR="0">
                        <a:lnSpc>
                          <a:spcPct val="115000"/>
                        </a:lnSpc>
                        <a:spcBef>
                          <a:spcPts val="0"/>
                        </a:spcBef>
                        <a:spcAft>
                          <a:spcPts val="0"/>
                        </a:spcAft>
                      </a:pPr>
                      <a:r>
                        <a:rPr lang="en-US" sz="1200" i="1" kern="1200" dirty="0">
                          <a:solidFill>
                            <a:srgbClr val="000000"/>
                          </a:solidFill>
                          <a:effectLst/>
                          <a:latin typeface="Cambria"/>
                          <a:ea typeface="Calibri"/>
                          <a:cs typeface="Times New Roman"/>
                        </a:rPr>
                        <a:t>Ever had sex that you did not want because you were afraid of what the other person might do</a:t>
                      </a:r>
                      <a:endParaRPr lang="en-US" sz="1100" dirty="0">
                        <a:effectLst/>
                        <a:latin typeface="Calibri"/>
                        <a:ea typeface="Calibri"/>
                        <a:cs typeface="Times New Roman"/>
                      </a:endParaRPr>
                    </a:p>
                  </a:txBody>
                  <a:tcPr marL="57138" marR="57138" marT="931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rgbClr val="000000"/>
                          </a:solidFill>
                          <a:effectLst/>
                          <a:latin typeface="Cambria"/>
                          <a:ea typeface="Calibri"/>
                          <a:cs typeface="Times New Roman"/>
                        </a:rPr>
                        <a:t>66</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kern="1200" dirty="0">
                          <a:solidFill>
                            <a:srgbClr val="000000"/>
                          </a:solidFill>
                          <a:effectLst/>
                          <a:latin typeface="Cambria"/>
                          <a:ea typeface="Calibri"/>
                          <a:cs typeface="Times New Roman"/>
                        </a:rPr>
                        <a:t>2.64 (2.08, 3.35)</a:t>
                      </a:r>
                      <a:endParaRPr lang="en-US" sz="1100" dirty="0">
                        <a:effectLst/>
                        <a:latin typeface="Calibri"/>
                        <a:ea typeface="Calibri"/>
                        <a:cs typeface="Times New Roman"/>
                      </a:endParaRPr>
                    </a:p>
                  </a:txBody>
                  <a:tcPr marL="57138" marR="57138" marT="931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95979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F4BD6-A113-6641-AFEF-D59B4790EE6F}"/>
              </a:ext>
            </a:extLst>
          </p:cNvPr>
          <p:cNvSpPr>
            <a:spLocks noGrp="1"/>
          </p:cNvSpPr>
          <p:nvPr>
            <p:ph type="title"/>
          </p:nvPr>
        </p:nvSpPr>
        <p:spPr>
          <a:xfrm>
            <a:off x="814664" y="1320202"/>
            <a:ext cx="7467600" cy="944562"/>
          </a:xfrm>
        </p:spPr>
        <p:txBody>
          <a:bodyPr>
            <a:normAutofit fontScale="90000"/>
          </a:bodyPr>
          <a:lstStyle/>
          <a:p>
            <a:r>
              <a:rPr lang="en-US" dirty="0">
                <a:solidFill>
                  <a:srgbClr val="6ACEF2"/>
                </a:solidFill>
              </a:rPr>
              <a:t>Physical Intimate Partner Violence, HPTN 068</a:t>
            </a:r>
            <a:br>
              <a:rPr lang="en-US" dirty="0">
                <a:solidFill>
                  <a:schemeClr val="tx1"/>
                </a:solidFill>
              </a:rPr>
            </a:br>
            <a:endParaRPr lang="en-US" dirty="0"/>
          </a:p>
        </p:txBody>
      </p:sp>
      <p:sp>
        <p:nvSpPr>
          <p:cNvPr id="3" name="Content Placeholder 2">
            <a:extLst>
              <a:ext uri="{FF2B5EF4-FFF2-40B4-BE49-F238E27FC236}">
                <a16:creationId xmlns:a16="http://schemas.microsoft.com/office/drawing/2014/main" id="{4037B00A-EB8F-6342-9B6B-A4073BB86E36}"/>
              </a:ext>
            </a:extLst>
          </p:cNvPr>
          <p:cNvSpPr>
            <a:spLocks noGrp="1"/>
          </p:cNvSpPr>
          <p:nvPr>
            <p:ph idx="1"/>
          </p:nvPr>
        </p:nvSpPr>
        <p:spPr>
          <a:xfrm>
            <a:off x="194872" y="2120752"/>
            <a:ext cx="4272197" cy="4612937"/>
          </a:xfrm>
        </p:spPr>
        <p:txBody>
          <a:bodyPr>
            <a:normAutofit fontScale="85000" lnSpcReduction="10000"/>
          </a:bodyPr>
          <a:lstStyle/>
          <a:p>
            <a:pPr marL="0" indent="0">
              <a:buNone/>
            </a:pPr>
            <a:r>
              <a:rPr lang="en-US" sz="1700" dirty="0">
                <a:solidFill>
                  <a:schemeClr val="tx1"/>
                </a:solidFill>
              </a:rPr>
              <a:t>Analytic cohort eligibility (n=907): 8</a:t>
            </a:r>
            <a:r>
              <a:rPr lang="en-US" sz="1700" baseline="30000" dirty="0">
                <a:solidFill>
                  <a:schemeClr val="tx1"/>
                </a:solidFill>
              </a:rPr>
              <a:t>th</a:t>
            </a:r>
            <a:r>
              <a:rPr lang="en-US" sz="1700" dirty="0">
                <a:solidFill>
                  <a:schemeClr val="tx1"/>
                </a:solidFill>
              </a:rPr>
              <a:t> or 9</a:t>
            </a:r>
            <a:r>
              <a:rPr lang="en-US" sz="1700" baseline="30000" dirty="0">
                <a:solidFill>
                  <a:schemeClr val="tx1"/>
                </a:solidFill>
              </a:rPr>
              <a:t>th</a:t>
            </a:r>
            <a:r>
              <a:rPr lang="en-US" sz="1700" dirty="0">
                <a:solidFill>
                  <a:schemeClr val="tx1"/>
                </a:solidFill>
              </a:rPr>
              <a:t> grade, enrolled in trial in 2011, 3-4 PIPV data points </a:t>
            </a:r>
          </a:p>
          <a:p>
            <a:pPr marL="0" indent="0">
              <a:buNone/>
            </a:pPr>
            <a:endParaRPr lang="en-US" sz="1125" dirty="0">
              <a:solidFill>
                <a:schemeClr val="tx1"/>
              </a:solidFill>
            </a:endParaRPr>
          </a:p>
          <a:p>
            <a:pPr marL="0" indent="0">
              <a:buNone/>
            </a:pPr>
            <a:r>
              <a:rPr lang="en-US" sz="2000" b="1" dirty="0">
                <a:solidFill>
                  <a:schemeClr val="tx1"/>
                </a:solidFill>
              </a:rPr>
              <a:t>Findings</a:t>
            </a:r>
          </a:p>
          <a:p>
            <a:r>
              <a:rPr lang="en-US" sz="2000" dirty="0">
                <a:solidFill>
                  <a:schemeClr val="tx1"/>
                </a:solidFill>
              </a:rPr>
              <a:t>Two groups identified, a higher risk and a lower risk group </a:t>
            </a:r>
          </a:p>
          <a:p>
            <a:r>
              <a:rPr lang="en-US" sz="2000" dirty="0">
                <a:solidFill>
                  <a:schemeClr val="tx1"/>
                </a:solidFill>
              </a:rPr>
              <a:t>Correlates: </a:t>
            </a:r>
          </a:p>
          <a:p>
            <a:pPr lvl="1">
              <a:buFont typeface="Arial" panose="020B0604020202020204" pitchFamily="34" charset="0"/>
              <a:buChar char="•"/>
            </a:pPr>
            <a:r>
              <a:rPr lang="en-US" sz="2000" dirty="0">
                <a:solidFill>
                  <a:schemeClr val="tx1"/>
                </a:solidFill>
              </a:rPr>
              <a:t>Promoting membership in the higher risk group: </a:t>
            </a:r>
            <a:br>
              <a:rPr lang="en-US" sz="2000" dirty="0">
                <a:solidFill>
                  <a:schemeClr val="tx1"/>
                </a:solidFill>
              </a:rPr>
            </a:br>
            <a:r>
              <a:rPr lang="en-US" sz="2000" dirty="0">
                <a:solidFill>
                  <a:schemeClr val="tx1"/>
                </a:solidFill>
              </a:rPr>
              <a:t>ever having had vaginal or anal sex, increasing age, borrowing money in the last 12 months</a:t>
            </a:r>
          </a:p>
          <a:p>
            <a:pPr lvl="1">
              <a:buFont typeface="Arial" panose="020B0604020202020204" pitchFamily="34" charset="0"/>
              <a:buChar char="•"/>
            </a:pPr>
            <a:r>
              <a:rPr lang="en-US" sz="2000" dirty="0">
                <a:solidFill>
                  <a:schemeClr val="tx1"/>
                </a:solidFill>
              </a:rPr>
              <a:t>Protective against higher risk group membership: receipt of the HPTN 068 cash transfer and more equitable gender norms</a:t>
            </a:r>
            <a:endParaRPr lang="en-US" sz="2000" b="1" dirty="0">
              <a:solidFill>
                <a:schemeClr val="tx1"/>
              </a:solidFill>
            </a:endParaRPr>
          </a:p>
          <a:p>
            <a:pPr marL="0" indent="0">
              <a:buNone/>
            </a:pPr>
            <a:br>
              <a:rPr lang="en-US" sz="1125" b="1" dirty="0">
                <a:solidFill>
                  <a:schemeClr val="tx1"/>
                </a:solidFill>
              </a:rPr>
            </a:br>
            <a:r>
              <a:rPr lang="en-US" sz="1900" b="1" dirty="0">
                <a:solidFill>
                  <a:schemeClr val="tx1"/>
                </a:solidFill>
              </a:rPr>
              <a:t>Poster: </a:t>
            </a:r>
            <a:r>
              <a:rPr lang="en-US" sz="1900" b="1" dirty="0">
                <a:solidFill>
                  <a:schemeClr val="tx1"/>
                </a:solidFill>
                <a:cs typeface="Arial" panose="020B0604020202020204" pitchFamily="34" charset="0"/>
              </a:rPr>
              <a:t> Stephanie DeLong et al.  IAS 2018 TU</a:t>
            </a:r>
            <a:r>
              <a:rPr lang="en-US" sz="1900" b="1" dirty="0">
                <a:solidFill>
                  <a:schemeClr val="tx1"/>
                </a:solidFill>
              </a:rPr>
              <a:t>PEC244</a:t>
            </a:r>
          </a:p>
          <a:p>
            <a:endParaRPr lang="en-US" dirty="0"/>
          </a:p>
        </p:txBody>
      </p:sp>
      <p:pic>
        <p:nvPicPr>
          <p:cNvPr id="4" name="Content Placeholder 5">
            <a:extLst>
              <a:ext uri="{FF2B5EF4-FFF2-40B4-BE49-F238E27FC236}">
                <a16:creationId xmlns:a16="http://schemas.microsoft.com/office/drawing/2014/main" id="{8B6F3194-8A19-604D-9BCB-89F4CC52AE1E}"/>
              </a:ext>
            </a:extLst>
          </p:cNvPr>
          <p:cNvPicPr>
            <a:picLocks noChangeAspect="1"/>
          </p:cNvPicPr>
          <p:nvPr/>
        </p:nvPicPr>
        <p:blipFill>
          <a:blip r:embed="rId2"/>
          <a:stretch>
            <a:fillRect/>
          </a:stretch>
        </p:blipFill>
        <p:spPr>
          <a:xfrm>
            <a:off x="4548464" y="2120752"/>
            <a:ext cx="4434364" cy="4474920"/>
          </a:xfrm>
          <a:prstGeom prst="rect">
            <a:avLst/>
          </a:prstGeom>
        </p:spPr>
      </p:pic>
    </p:spTree>
    <p:extLst>
      <p:ext uri="{BB962C8B-B14F-4D97-AF65-F5344CB8AC3E}">
        <p14:creationId xmlns:p14="http://schemas.microsoft.com/office/powerpoint/2010/main" val="13251383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51704-35D2-4C49-A5E2-9DAF377C9272}"/>
              </a:ext>
            </a:extLst>
          </p:cNvPr>
          <p:cNvSpPr>
            <a:spLocks noGrp="1"/>
          </p:cNvSpPr>
          <p:nvPr>
            <p:ph type="title"/>
          </p:nvPr>
        </p:nvSpPr>
        <p:spPr/>
        <p:txBody>
          <a:bodyPr/>
          <a:lstStyle/>
          <a:p>
            <a:r>
              <a:rPr lang="en-US" dirty="0"/>
              <a:t>CCT reduced physical violence</a:t>
            </a:r>
          </a:p>
        </p:txBody>
      </p:sp>
      <p:sp>
        <p:nvSpPr>
          <p:cNvPr id="3" name="Content Placeholder 2">
            <a:extLst>
              <a:ext uri="{FF2B5EF4-FFF2-40B4-BE49-F238E27FC236}">
                <a16:creationId xmlns:a16="http://schemas.microsoft.com/office/drawing/2014/main" id="{D3AD4C2A-6BB1-AB45-AE05-1F87ECE95F27}"/>
              </a:ext>
            </a:extLst>
          </p:cNvPr>
          <p:cNvSpPr>
            <a:spLocks noGrp="1"/>
          </p:cNvSpPr>
          <p:nvPr>
            <p:ph idx="1"/>
          </p:nvPr>
        </p:nvSpPr>
        <p:spPr>
          <a:xfrm>
            <a:off x="814664" y="1905000"/>
            <a:ext cx="7487717" cy="4828689"/>
          </a:xfrm>
        </p:spPr>
        <p:txBody>
          <a:bodyPr/>
          <a:lstStyle/>
          <a:p>
            <a:pPr marL="214313" indent="-214313">
              <a:buFont typeface="Arial" charset="0"/>
              <a:buChar char="•"/>
            </a:pPr>
            <a:r>
              <a:rPr lang="en-US" sz="2000" dirty="0"/>
              <a:t>Significant reduction of CCT on physical IPV by 34%</a:t>
            </a:r>
          </a:p>
          <a:p>
            <a:pPr marL="157163" indent="-214313">
              <a:buFont typeface="Arial" charset="0"/>
              <a:buChar char="•"/>
            </a:pPr>
            <a:r>
              <a:rPr lang="en-US" sz="2000" dirty="0"/>
              <a:t>No significant effect on sexual IPV</a:t>
            </a:r>
          </a:p>
          <a:p>
            <a:pPr marL="157163" indent="-214313">
              <a:buFont typeface="Arial" charset="0"/>
              <a:buChar char="•"/>
            </a:pPr>
            <a:r>
              <a:rPr lang="en-US" sz="2000" dirty="0"/>
              <a:t>Pathway analysis finds that this effect is driven partially by not engaging in sex or having fewer sex partners </a:t>
            </a:r>
            <a:r>
              <a:rPr lang="en-US" sz="1600" dirty="0"/>
              <a:t>(Kilburn K, et al. J Int AIDS Soc. 2018 Feb;21 Suppl 1.)</a:t>
            </a:r>
          </a:p>
          <a:p>
            <a:pPr marL="157163" indent="-214313">
              <a:buFont typeface="Arial" charset="0"/>
              <a:buChar char="•"/>
            </a:pPr>
            <a:endParaRPr lang="en-US" sz="2000" dirty="0"/>
          </a:p>
          <a:p>
            <a:pPr marL="157163" indent="-214313">
              <a:buFont typeface="Arial" charset="0"/>
              <a:buChar char="•"/>
            </a:pPr>
            <a:endParaRPr lang="en-US" sz="2000" dirty="0"/>
          </a:p>
          <a:p>
            <a:pPr marL="157163" indent="-214313">
              <a:buFont typeface="Arial" charset="0"/>
              <a:buChar char="•"/>
            </a:pPr>
            <a:endParaRPr lang="en-US" sz="2000" dirty="0"/>
          </a:p>
          <a:p>
            <a:endParaRPr lang="en-US" dirty="0"/>
          </a:p>
        </p:txBody>
      </p:sp>
      <p:pic>
        <p:nvPicPr>
          <p:cNvPr id="4" name="Picture 3">
            <a:extLst>
              <a:ext uri="{FF2B5EF4-FFF2-40B4-BE49-F238E27FC236}">
                <a16:creationId xmlns:a16="http://schemas.microsoft.com/office/drawing/2014/main" id="{29FC0ABC-A817-A24D-ADF5-FB4F9615E5F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2581188" y="3857371"/>
            <a:ext cx="4689042" cy="2876318"/>
          </a:xfrm>
          <a:prstGeom prst="rect">
            <a:avLst/>
          </a:prstGeom>
        </p:spPr>
      </p:pic>
    </p:spTree>
    <p:extLst>
      <p:ext uri="{BB962C8B-B14F-4D97-AF65-F5344CB8AC3E}">
        <p14:creationId xmlns:p14="http://schemas.microsoft.com/office/powerpoint/2010/main" val="224546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CCT- IPV pathways</a:t>
            </a:r>
          </a:p>
        </p:txBody>
      </p:sp>
      <p:sp>
        <p:nvSpPr>
          <p:cNvPr id="3" name="Content Placeholder 2"/>
          <p:cNvSpPr>
            <a:spLocks noGrp="1"/>
          </p:cNvSpPr>
          <p:nvPr>
            <p:ph idx="1"/>
          </p:nvPr>
        </p:nvSpPr>
        <p:spPr>
          <a:xfrm>
            <a:off x="814664" y="1893017"/>
            <a:ext cx="7487717" cy="4612937"/>
          </a:xfrm>
        </p:spPr>
        <p:txBody>
          <a:bodyPr>
            <a:normAutofit fontScale="85000" lnSpcReduction="20000"/>
          </a:bodyPr>
          <a:lstStyle/>
          <a:p>
            <a:r>
              <a:rPr lang="en-US" dirty="0"/>
              <a:t>CCT lead to a reduction in physical IPV</a:t>
            </a:r>
          </a:p>
          <a:p>
            <a:r>
              <a:rPr lang="en-US" dirty="0"/>
              <a:t>Pathways of protection?</a:t>
            </a:r>
          </a:p>
          <a:p>
            <a:pPr lvl="1"/>
            <a:r>
              <a:rPr lang="en-US" dirty="0"/>
              <a:t>Cash lead to fewer young women having partners, thus less likely to experience IPV</a:t>
            </a:r>
          </a:p>
          <a:p>
            <a:pPr lvl="2"/>
            <a:r>
              <a:rPr lang="en-US" dirty="0"/>
              <a:t>Money empowered young women, did not feel the need to take on partners to provide for them?</a:t>
            </a:r>
          </a:p>
          <a:p>
            <a:pPr lvl="1"/>
            <a:r>
              <a:rPr lang="en-US" dirty="0"/>
              <a:t>CCT not associated with greater relationship power, hope for the future or improved mental health- except among the poorest??</a:t>
            </a:r>
          </a:p>
          <a:p>
            <a:pPr lvl="1"/>
            <a:r>
              <a:rPr lang="en-US" dirty="0"/>
              <a:t>Money allowed young women to not ‘need’ a partner to provide materials goods (transactional sex or older partner)?</a:t>
            </a:r>
          </a:p>
          <a:p>
            <a:pPr lvl="1"/>
            <a:r>
              <a:rPr lang="en-US" dirty="0"/>
              <a:t>Cash reduced tension or stress in existing relationships (so no change in partner number but less violence in existing partnership)</a:t>
            </a:r>
          </a:p>
          <a:p>
            <a:pPr lvl="1"/>
            <a:r>
              <a:rPr lang="en-US" dirty="0"/>
              <a:t>Not associated with differences in school attendance</a:t>
            </a:r>
          </a:p>
        </p:txBody>
      </p:sp>
    </p:spTree>
    <p:extLst>
      <p:ext uri="{BB962C8B-B14F-4D97-AF65-F5344CB8AC3E}">
        <p14:creationId xmlns:p14="http://schemas.microsoft.com/office/powerpoint/2010/main" val="550382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8ABC6-F9EE-A64B-9E3E-A7834BAA5557}"/>
              </a:ext>
            </a:extLst>
          </p:cNvPr>
          <p:cNvSpPr>
            <a:spLocks noGrp="1"/>
          </p:cNvSpPr>
          <p:nvPr>
            <p:ph type="title"/>
          </p:nvPr>
        </p:nvSpPr>
        <p:spPr>
          <a:xfrm>
            <a:off x="311514" y="1083977"/>
            <a:ext cx="7934325" cy="942975"/>
          </a:xfrm>
        </p:spPr>
        <p:txBody>
          <a:bodyPr>
            <a:noAutofit/>
          </a:bodyPr>
          <a:lstStyle/>
          <a:p>
            <a:r>
              <a:rPr lang="en-US" sz="2800" dirty="0"/>
              <a:t>CTT impact on behavior and mental health: HPTN 068 </a:t>
            </a:r>
            <a:r>
              <a:rPr lang="en-US" sz="2000" dirty="0"/>
              <a:t>(Kilburn K, et al. 2018 work in progress)</a:t>
            </a:r>
          </a:p>
        </p:txBody>
      </p:sp>
      <p:graphicFrame>
        <p:nvGraphicFramePr>
          <p:cNvPr id="4" name="Table 3">
            <a:extLst>
              <a:ext uri="{FF2B5EF4-FFF2-40B4-BE49-F238E27FC236}">
                <a16:creationId xmlns:a16="http://schemas.microsoft.com/office/drawing/2014/main" id="{13BF722E-C917-D64A-B60F-FF16DD9201DC}"/>
              </a:ext>
            </a:extLst>
          </p:cNvPr>
          <p:cNvGraphicFramePr>
            <a:graphicFrameLocks noGrp="1"/>
          </p:cNvGraphicFramePr>
          <p:nvPr>
            <p:extLst/>
          </p:nvPr>
        </p:nvGraphicFramePr>
        <p:xfrm>
          <a:off x="358287" y="2098730"/>
          <a:ext cx="8529639" cy="4436093"/>
        </p:xfrm>
        <a:graphic>
          <a:graphicData uri="http://schemas.openxmlformats.org/drawingml/2006/table">
            <a:tbl>
              <a:tblPr>
                <a:tableStyleId>{5C22544A-7EE6-4342-B048-85BDC9FD1C3A}</a:tableStyleId>
              </a:tblPr>
              <a:tblGrid>
                <a:gridCol w="786433">
                  <a:extLst>
                    <a:ext uri="{9D8B030D-6E8A-4147-A177-3AD203B41FA5}">
                      <a16:colId xmlns:a16="http://schemas.microsoft.com/office/drawing/2014/main" val="591194407"/>
                    </a:ext>
                  </a:extLst>
                </a:gridCol>
                <a:gridCol w="2156293">
                  <a:extLst>
                    <a:ext uri="{9D8B030D-6E8A-4147-A177-3AD203B41FA5}">
                      <a16:colId xmlns:a16="http://schemas.microsoft.com/office/drawing/2014/main" val="3361753549"/>
                    </a:ext>
                  </a:extLst>
                </a:gridCol>
                <a:gridCol w="823964">
                  <a:extLst>
                    <a:ext uri="{9D8B030D-6E8A-4147-A177-3AD203B41FA5}">
                      <a16:colId xmlns:a16="http://schemas.microsoft.com/office/drawing/2014/main" val="2420931579"/>
                    </a:ext>
                  </a:extLst>
                </a:gridCol>
                <a:gridCol w="767667">
                  <a:extLst>
                    <a:ext uri="{9D8B030D-6E8A-4147-A177-3AD203B41FA5}">
                      <a16:colId xmlns:a16="http://schemas.microsoft.com/office/drawing/2014/main" val="1992013774"/>
                    </a:ext>
                  </a:extLst>
                </a:gridCol>
                <a:gridCol w="823964">
                  <a:extLst>
                    <a:ext uri="{9D8B030D-6E8A-4147-A177-3AD203B41FA5}">
                      <a16:colId xmlns:a16="http://schemas.microsoft.com/office/drawing/2014/main" val="229260611"/>
                    </a:ext>
                  </a:extLst>
                </a:gridCol>
                <a:gridCol w="1057675">
                  <a:extLst>
                    <a:ext uri="{9D8B030D-6E8A-4147-A177-3AD203B41FA5}">
                      <a16:colId xmlns:a16="http://schemas.microsoft.com/office/drawing/2014/main" val="2880700917"/>
                    </a:ext>
                  </a:extLst>
                </a:gridCol>
                <a:gridCol w="1057675">
                  <a:extLst>
                    <a:ext uri="{9D8B030D-6E8A-4147-A177-3AD203B41FA5}">
                      <a16:colId xmlns:a16="http://schemas.microsoft.com/office/drawing/2014/main" val="2144823408"/>
                    </a:ext>
                  </a:extLst>
                </a:gridCol>
                <a:gridCol w="1055968">
                  <a:extLst>
                    <a:ext uri="{9D8B030D-6E8A-4147-A177-3AD203B41FA5}">
                      <a16:colId xmlns:a16="http://schemas.microsoft.com/office/drawing/2014/main" val="2094005273"/>
                    </a:ext>
                  </a:extLst>
                </a:gridCol>
              </a:tblGrid>
              <a:tr h="616688">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SRPS</a:t>
                      </a:r>
                      <a:r>
                        <a:rPr lang="en-US" sz="1400" b="1" baseline="30000" dirty="0">
                          <a:effectLst/>
                        </a:rPr>
                        <a:t>1</a:t>
                      </a:r>
                      <a:r>
                        <a:rPr lang="en-US" sz="1400" b="1" dirty="0">
                          <a:effectLst/>
                        </a:rPr>
                        <a:t> </a:t>
                      </a:r>
                    </a:p>
                    <a:p>
                      <a:pPr marL="0" marR="0" algn="ctr">
                        <a:spcBef>
                          <a:spcPts val="0"/>
                        </a:spcBef>
                        <a:spcAft>
                          <a:spcPts val="0"/>
                        </a:spcAft>
                      </a:pPr>
                      <a:r>
                        <a:rPr lang="en-US" sz="1400" b="1" dirty="0">
                          <a:effectLst/>
                        </a:rPr>
                        <a:t>z-scores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CES-D </a:t>
                      </a:r>
                    </a:p>
                    <a:p>
                      <a:pPr marL="0" marR="0" algn="ctr">
                        <a:spcBef>
                          <a:spcPts val="0"/>
                        </a:spcBef>
                        <a:spcAft>
                          <a:spcPts val="0"/>
                        </a:spcAft>
                      </a:pPr>
                      <a:r>
                        <a:rPr lang="en-US" sz="1400" b="1" dirty="0">
                          <a:effectLst/>
                        </a:rPr>
                        <a:t>z-scores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Hope</a:t>
                      </a:r>
                    </a:p>
                    <a:p>
                      <a:pPr marL="0" marR="0" algn="ctr">
                        <a:spcBef>
                          <a:spcPts val="0"/>
                        </a:spcBef>
                        <a:spcAft>
                          <a:spcPts val="0"/>
                        </a:spcAft>
                      </a:pPr>
                      <a:r>
                        <a:rPr lang="en-US" sz="1400" b="1" dirty="0">
                          <a:effectLst/>
                        </a:rPr>
                        <a:t> z-scores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Any </a:t>
                      </a:r>
                    </a:p>
                    <a:p>
                      <a:pPr marL="0" marR="0" algn="ctr">
                        <a:spcBef>
                          <a:spcPts val="0"/>
                        </a:spcBef>
                        <a:spcAft>
                          <a:spcPts val="0"/>
                        </a:spcAft>
                      </a:pPr>
                      <a:r>
                        <a:rPr lang="en-US" sz="1400" b="1" dirty="0">
                          <a:effectLst/>
                        </a:rPr>
                        <a:t>partner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Older</a:t>
                      </a:r>
                      <a:r>
                        <a:rPr lang="en-US" sz="1400" b="1" baseline="30000" dirty="0">
                          <a:effectLst/>
                        </a:rPr>
                        <a:t>1</a:t>
                      </a:r>
                      <a:r>
                        <a:rPr lang="en-US" sz="1400" b="1" dirty="0">
                          <a:effectLst/>
                        </a:rPr>
                        <a:t> </a:t>
                      </a:r>
                    </a:p>
                    <a:p>
                      <a:pPr marL="0" marR="0" algn="ctr">
                        <a:spcBef>
                          <a:spcPts val="0"/>
                        </a:spcBef>
                        <a:spcAft>
                          <a:spcPts val="0"/>
                        </a:spcAft>
                      </a:pPr>
                      <a:r>
                        <a:rPr lang="en-US" sz="1400" b="1" dirty="0">
                          <a:effectLst/>
                        </a:rPr>
                        <a:t>partner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Transactional</a:t>
                      </a:r>
                      <a:r>
                        <a:rPr lang="en-US" sz="1400" b="1" baseline="30000" dirty="0">
                          <a:effectLst/>
                        </a:rPr>
                        <a:t>1</a:t>
                      </a:r>
                      <a:endParaRPr lang="en-US" sz="1400" b="1" dirty="0">
                        <a:effectLst/>
                      </a:endParaRPr>
                    </a:p>
                    <a:p>
                      <a:pPr marL="0" marR="0" algn="ctr">
                        <a:spcBef>
                          <a:spcPts val="0"/>
                        </a:spcBef>
                        <a:spcAft>
                          <a:spcPts val="0"/>
                        </a:spcAft>
                      </a:pPr>
                      <a:r>
                        <a:rPr lang="en-US" sz="1400" b="1" dirty="0">
                          <a:effectLst/>
                        </a:rPr>
                        <a:t> sex</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15033620"/>
                  </a:ext>
                </a:extLst>
              </a:tr>
              <a:tr h="319654">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gridSpan="3">
                  <a:txBody>
                    <a:bodyPr/>
                    <a:lstStyle/>
                    <a:p>
                      <a:pPr marL="0" marR="0" algn="ctr">
                        <a:spcBef>
                          <a:spcPts val="0"/>
                        </a:spcBef>
                        <a:spcAft>
                          <a:spcPts val="0"/>
                        </a:spcAft>
                      </a:pPr>
                      <a:r>
                        <a:rPr lang="en-US" sz="1400" b="1" dirty="0">
                          <a:effectLst/>
                        </a:rPr>
                        <a:t>Coefficient (SE)</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tc gridSpan="3">
                  <a:txBody>
                    <a:bodyPr/>
                    <a:lstStyle/>
                    <a:p>
                      <a:pPr marL="0" marR="0" algn="ctr">
                        <a:spcBef>
                          <a:spcPts val="0"/>
                        </a:spcBef>
                        <a:spcAft>
                          <a:spcPts val="0"/>
                        </a:spcAft>
                      </a:pPr>
                      <a:r>
                        <a:rPr lang="en-US" sz="1400" b="1" dirty="0">
                          <a:effectLst/>
                        </a:rPr>
                        <a:t>RR (95% CI)</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09594083"/>
                  </a:ext>
                </a:extLst>
              </a:tr>
              <a:tr h="411126">
                <a:tc>
                  <a:txBody>
                    <a:bodyPr/>
                    <a:lstStyle/>
                    <a:p>
                      <a:pPr marL="0" marR="0">
                        <a:spcBef>
                          <a:spcPts val="0"/>
                        </a:spcBef>
                        <a:spcAft>
                          <a:spcPts val="0"/>
                        </a:spcAft>
                      </a:pPr>
                      <a:r>
                        <a:rPr lang="en-US" sz="1400" b="1" dirty="0">
                          <a:effectLst/>
                        </a:rPr>
                        <a:t>Model 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CCT (total effect)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-0.02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1.03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4218041645"/>
                  </a:ext>
                </a:extLst>
              </a:tr>
              <a:tr h="411126">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(0.84 - 0.99)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(0.74 - 1.12)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(0.87 - 1.21)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2523722456"/>
                  </a:ext>
                </a:extLst>
              </a:tr>
              <a:tr h="411126">
                <a:tc>
                  <a:txBody>
                    <a:bodyPr/>
                    <a:lstStyle/>
                    <a:p>
                      <a:pPr marL="0" marR="0">
                        <a:spcBef>
                          <a:spcPts val="0"/>
                        </a:spcBef>
                        <a:spcAft>
                          <a:spcPts val="0"/>
                        </a:spcAft>
                      </a:pPr>
                      <a:r>
                        <a:rPr lang="en-US" sz="1400" b="1" dirty="0">
                          <a:effectLst/>
                        </a:rPr>
                        <a:t>Model 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CCT*Baseline poverty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0.28***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1.03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303343142"/>
                  </a:ext>
                </a:extLst>
              </a:tr>
              <a:tr h="411126">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(0.87 - 1.22)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(0.54 - 1.23)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(0.66 - 1.31)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560177437"/>
                  </a:ext>
                </a:extLst>
              </a:tr>
              <a:tr h="275959">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CCT</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0.90*</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1.08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1.08</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516909288"/>
                  </a:ext>
                </a:extLst>
              </a:tr>
              <a:tr h="411126">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(0.79 - 1.02)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(0.80 - 1.44)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(0.84 - 1.41)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777024860"/>
                  </a:ext>
                </a:extLst>
              </a:tr>
              <a:tr h="411126">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Baseline poverty</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-0.22***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-0.16***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1.23*</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1336745737"/>
                  </a:ext>
                </a:extLst>
              </a:tr>
              <a:tr h="411126">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(0.05)</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(0.87 - 1.12)</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(0.79 - 1.41)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(0.97 - 1.57)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998510872"/>
                  </a:ext>
                </a:extLst>
              </a:tr>
              <a:tr h="180521">
                <a:tc>
                  <a:txBody>
                    <a:bodyPr/>
                    <a:lstStyle/>
                    <a:p>
                      <a:pPr marL="0" marR="0">
                        <a:spcBef>
                          <a:spcPts val="0"/>
                        </a:spcBef>
                        <a:spcAft>
                          <a:spcPts val="0"/>
                        </a:spcAft>
                      </a:pPr>
                      <a:r>
                        <a:rPr lang="en-US" sz="1400" b="1" dirty="0">
                          <a:effectLst/>
                        </a:rPr>
                        <a:t>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spcBef>
                          <a:spcPts val="0"/>
                        </a:spcBef>
                        <a:spcAft>
                          <a:spcPts val="0"/>
                        </a:spcAft>
                      </a:pPr>
                      <a:r>
                        <a:rPr lang="en-US" sz="1400" b="1" dirty="0">
                          <a:effectLst/>
                        </a:rPr>
                        <a:t>Observations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1,884</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4,867</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5,031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5,031</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2,189</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tc>
                  <a:txBody>
                    <a:bodyPr/>
                    <a:lstStyle/>
                    <a:p>
                      <a:pPr marL="0" marR="0" algn="ctr">
                        <a:spcBef>
                          <a:spcPts val="0"/>
                        </a:spcBef>
                        <a:spcAft>
                          <a:spcPts val="0"/>
                        </a:spcAft>
                      </a:pPr>
                      <a:r>
                        <a:rPr lang="en-US" sz="1400" b="1" dirty="0">
                          <a:effectLst/>
                        </a:rPr>
                        <a:t>1,956</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T="0" marB="0"/>
                </a:tc>
                <a:extLst>
                  <a:ext uri="{0D108BD9-81ED-4DB2-BD59-A6C34878D82A}">
                    <a16:rowId xmlns:a16="http://schemas.microsoft.com/office/drawing/2014/main" val="3940394085"/>
                  </a:ext>
                </a:extLst>
              </a:tr>
            </a:tbl>
          </a:graphicData>
        </a:graphic>
      </p:graphicFrame>
    </p:spTree>
    <p:extLst>
      <p:ext uri="{BB962C8B-B14F-4D97-AF65-F5344CB8AC3E}">
        <p14:creationId xmlns:p14="http://schemas.microsoft.com/office/powerpoint/2010/main" val="36105678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How did they spend the $?</a:t>
            </a:r>
          </a:p>
        </p:txBody>
      </p:sp>
      <p:sp>
        <p:nvSpPr>
          <p:cNvPr id="8" name="Text Placeholder 7"/>
          <p:cNvSpPr>
            <a:spLocks noGrp="1"/>
          </p:cNvSpPr>
          <p:nvPr>
            <p:ph type="body" idx="1"/>
          </p:nvPr>
        </p:nvSpPr>
        <p:spPr>
          <a:xfrm>
            <a:off x="826644" y="1814277"/>
            <a:ext cx="3414399" cy="639762"/>
          </a:xfrm>
        </p:spPr>
        <p:txBody>
          <a:bodyPr>
            <a:normAutofit fontScale="92500" lnSpcReduction="20000"/>
          </a:bodyPr>
          <a:lstStyle/>
          <a:p>
            <a:r>
              <a:rPr lang="en-US" dirty="0"/>
              <a:t>Household expenditures</a:t>
            </a:r>
          </a:p>
        </p:txBody>
      </p:sp>
      <p:sp>
        <p:nvSpPr>
          <p:cNvPr id="10" name="Text Placeholder 9"/>
          <p:cNvSpPr>
            <a:spLocks noGrp="1"/>
          </p:cNvSpPr>
          <p:nvPr>
            <p:ph type="body" idx="11"/>
          </p:nvPr>
        </p:nvSpPr>
        <p:spPr/>
        <p:txBody>
          <a:bodyPr/>
          <a:lstStyle/>
          <a:p>
            <a:r>
              <a:rPr lang="en-US" dirty="0"/>
              <a:t>YW expenditures</a:t>
            </a:r>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678031901"/>
              </p:ext>
            </p:extLst>
          </p:nvPr>
        </p:nvGraphicFramePr>
        <p:xfrm>
          <a:off x="315913" y="2454039"/>
          <a:ext cx="3769385" cy="39801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ontent Placeholder 11"/>
          <p:cNvGraphicFramePr>
            <a:graphicFrameLocks noGrp="1"/>
          </p:cNvGraphicFramePr>
          <p:nvPr>
            <p:ph sz="half" idx="12"/>
            <p:extLst>
              <p:ext uri="{D42A27DB-BD31-4B8C-83A1-F6EECF244321}">
                <p14:modId xmlns:p14="http://schemas.microsoft.com/office/powerpoint/2010/main" val="326130035"/>
              </p:ext>
            </p:extLst>
          </p:nvPr>
        </p:nvGraphicFramePr>
        <p:xfrm>
          <a:off x="4720258" y="2758577"/>
          <a:ext cx="4252400" cy="39512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1131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AGYW agency in cash</a:t>
            </a:r>
          </a:p>
        </p:txBody>
      </p:sp>
      <p:sp>
        <p:nvSpPr>
          <p:cNvPr id="8" name="Content Placeholder 7"/>
          <p:cNvSpPr>
            <a:spLocks noGrp="1"/>
          </p:cNvSpPr>
          <p:nvPr>
            <p:ph idx="1"/>
          </p:nvPr>
        </p:nvSpPr>
        <p:spPr>
          <a:xfrm>
            <a:off x="409550" y="1843753"/>
            <a:ext cx="7487717" cy="4612937"/>
          </a:xfrm>
        </p:spPr>
        <p:txBody>
          <a:bodyPr>
            <a:normAutofit fontScale="92500" lnSpcReduction="10000"/>
          </a:bodyPr>
          <a:lstStyle/>
          <a:p>
            <a:r>
              <a:rPr lang="en-US" dirty="0"/>
              <a:t>78% percent AGYW indicated that decisions about spending the money were their own</a:t>
            </a:r>
          </a:p>
          <a:p>
            <a:pPr lvl="1"/>
            <a:r>
              <a:rPr lang="en-US" dirty="0"/>
              <a:t>1% indicated that their boyfriends had a role in decision making about the cash transfer.</a:t>
            </a:r>
          </a:p>
          <a:p>
            <a:r>
              <a:rPr lang="en-US" dirty="0"/>
              <a:t>80% indicated that they spent the money themselves</a:t>
            </a:r>
          </a:p>
          <a:p>
            <a:r>
              <a:rPr lang="en-US" dirty="0"/>
              <a:t>No harms related to giving adolescent girls cash</a:t>
            </a:r>
          </a:p>
          <a:p>
            <a:r>
              <a:rPr lang="en-US" dirty="0"/>
              <a:t>Significant role of cash transfers for adolescent identity, specifically with regard to independence from family and status within the peer networks</a:t>
            </a:r>
          </a:p>
          <a:p>
            <a:endParaRPr lang="en-US" dirty="0"/>
          </a:p>
          <a:p>
            <a:endParaRPr lang="en-US" dirty="0"/>
          </a:p>
          <a:p>
            <a:pPr lvl="1"/>
            <a:endParaRPr lang="en-US" dirty="0"/>
          </a:p>
          <a:p>
            <a:endParaRPr lang="en-US" dirty="0"/>
          </a:p>
          <a:p>
            <a:endParaRPr lang="en-US" dirty="0"/>
          </a:p>
          <a:p>
            <a:endParaRPr lang="en-US" dirty="0"/>
          </a:p>
        </p:txBody>
      </p:sp>
      <p:sp>
        <p:nvSpPr>
          <p:cNvPr id="9" name="Rectangle 8"/>
          <p:cNvSpPr/>
          <p:nvPr/>
        </p:nvSpPr>
        <p:spPr>
          <a:xfrm>
            <a:off x="86811" y="6456690"/>
            <a:ext cx="8524754" cy="369332"/>
          </a:xfrm>
          <a:prstGeom prst="rect">
            <a:avLst/>
          </a:prstGeom>
        </p:spPr>
        <p:txBody>
          <a:bodyPr wrap="square">
            <a:spAutoFit/>
          </a:bodyPr>
          <a:lstStyle/>
          <a:p>
            <a:r>
              <a:rPr lang="en-US" dirty="0"/>
              <a:t>MacPhail C, et al. BMC Public Health. 2017 Jul 11;18(1):10</a:t>
            </a:r>
          </a:p>
        </p:txBody>
      </p:sp>
    </p:spTree>
    <p:extLst>
      <p:ext uri="{BB962C8B-B14F-4D97-AF65-F5344CB8AC3E}">
        <p14:creationId xmlns:p14="http://schemas.microsoft.com/office/powerpoint/2010/main" val="1351698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107B4-3428-A04D-8293-3C25AD8776B4}"/>
              </a:ext>
            </a:extLst>
          </p:cNvPr>
          <p:cNvSpPr>
            <a:spLocks noGrp="1"/>
          </p:cNvSpPr>
          <p:nvPr>
            <p:ph type="title"/>
          </p:nvPr>
        </p:nvSpPr>
        <p:spPr/>
        <p:txBody>
          <a:bodyPr/>
          <a:lstStyle/>
          <a:p>
            <a:r>
              <a:rPr lang="en-US" dirty="0"/>
              <a:t>HPTN 068: Cash = empowerment</a:t>
            </a:r>
          </a:p>
        </p:txBody>
      </p:sp>
      <p:sp>
        <p:nvSpPr>
          <p:cNvPr id="3" name="Content Placeholder 2">
            <a:extLst>
              <a:ext uri="{FF2B5EF4-FFF2-40B4-BE49-F238E27FC236}">
                <a16:creationId xmlns:a16="http://schemas.microsoft.com/office/drawing/2014/main" id="{DA016491-310D-4E48-AC2A-4D2221FF32A9}"/>
              </a:ext>
            </a:extLst>
          </p:cNvPr>
          <p:cNvSpPr>
            <a:spLocks noGrp="1"/>
          </p:cNvSpPr>
          <p:nvPr>
            <p:ph idx="1"/>
          </p:nvPr>
        </p:nvSpPr>
        <p:spPr/>
        <p:txBody>
          <a:bodyPr>
            <a:normAutofit fontScale="85000" lnSpcReduction="20000"/>
          </a:bodyPr>
          <a:lstStyle/>
          <a:p>
            <a:pPr marL="0" indent="0">
              <a:buNone/>
            </a:pPr>
            <a:r>
              <a:rPr lang="en-US" dirty="0"/>
              <a:t>Cash empowered young women:</a:t>
            </a:r>
          </a:p>
          <a:p>
            <a:pPr marL="0" indent="0">
              <a:buNone/>
            </a:pPr>
            <a:r>
              <a:rPr lang="en-US" dirty="0"/>
              <a:t> “</a:t>
            </a:r>
            <a:r>
              <a:rPr lang="en-US" i="1" dirty="0"/>
              <a:t>I was scared of him because I was unable to say anything to him but since I was having my own money I have started saying that I don’t like what you are doing</a:t>
            </a:r>
            <a:r>
              <a:rPr lang="en-US" dirty="0"/>
              <a:t>.” </a:t>
            </a:r>
          </a:p>
          <a:p>
            <a:pPr marL="0" indent="0">
              <a:buNone/>
            </a:pPr>
            <a:endParaRPr lang="en-US" dirty="0"/>
          </a:p>
          <a:p>
            <a:pPr marL="0" indent="0">
              <a:buNone/>
            </a:pPr>
            <a:r>
              <a:rPr lang="en-US" dirty="0"/>
              <a:t>“</a:t>
            </a:r>
            <a:r>
              <a:rPr lang="en-US" i="1" dirty="0"/>
              <a:t>they [partners] knew I don’t want and they cannot force me to do things that I don’t want to do</a:t>
            </a:r>
            <a:r>
              <a:rPr lang="en-US" dirty="0"/>
              <a:t>.” </a:t>
            </a:r>
          </a:p>
          <a:p>
            <a:pPr marL="0" indent="0">
              <a:buNone/>
            </a:pPr>
            <a:endParaRPr lang="en-US" dirty="0"/>
          </a:p>
          <a:p>
            <a:pPr marL="0" indent="0">
              <a:buNone/>
            </a:pPr>
            <a:r>
              <a:rPr lang="en-US" dirty="0"/>
              <a:t>“</a:t>
            </a:r>
            <a:r>
              <a:rPr lang="en-US" i="1" dirty="0"/>
              <a:t>I can say the money has helped me because I have started to think that I must not date someone who will have a say in my life more than me or who will control me without me saying anything</a:t>
            </a:r>
            <a:r>
              <a:rPr lang="en-US" dirty="0"/>
              <a:t>.”</a:t>
            </a:r>
          </a:p>
        </p:txBody>
      </p:sp>
      <p:sp>
        <p:nvSpPr>
          <p:cNvPr id="4" name="TextBox 3">
            <a:extLst>
              <a:ext uri="{FF2B5EF4-FFF2-40B4-BE49-F238E27FC236}">
                <a16:creationId xmlns:a16="http://schemas.microsoft.com/office/drawing/2014/main" id="{56D115BE-1B50-5948-B207-E0024149CDE2}"/>
              </a:ext>
            </a:extLst>
          </p:cNvPr>
          <p:cNvSpPr txBox="1"/>
          <p:nvPr/>
        </p:nvSpPr>
        <p:spPr>
          <a:xfrm>
            <a:off x="838200" y="6494585"/>
            <a:ext cx="6605954" cy="338554"/>
          </a:xfrm>
          <a:prstGeom prst="rect">
            <a:avLst/>
          </a:prstGeom>
          <a:noFill/>
        </p:spPr>
        <p:txBody>
          <a:bodyPr wrap="square" rtlCol="0">
            <a:spAutoFit/>
          </a:bodyPr>
          <a:lstStyle/>
          <a:p>
            <a:pPr marL="0" indent="0"/>
            <a:r>
              <a:rPr lang="en-US" sz="1600" b="1" dirty="0">
                <a:solidFill>
                  <a:srgbClr val="1E344B"/>
                </a:solidFill>
                <a:latin typeface="Arial" panose="020B0604020202020204" pitchFamily="34" charset="0"/>
                <a:cs typeface="Arial" panose="020B0604020202020204" pitchFamily="34" charset="0"/>
              </a:rPr>
              <a:t>Stoner et al. Work in Progress, 2018. </a:t>
            </a:r>
          </a:p>
        </p:txBody>
      </p:sp>
    </p:spTree>
    <p:extLst>
      <p:ext uri="{BB962C8B-B14F-4D97-AF65-F5344CB8AC3E}">
        <p14:creationId xmlns:p14="http://schemas.microsoft.com/office/powerpoint/2010/main" val="33997705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48770" y="1490469"/>
            <a:ext cx="8294302" cy="5493702"/>
          </a:xfrm>
        </p:spPr>
        <p:txBody>
          <a:bodyPr>
            <a:noAutofit/>
          </a:bodyPr>
          <a:lstStyle/>
          <a:p>
            <a:pPr lvl="0"/>
            <a:r>
              <a:rPr lang="en-US" dirty="0"/>
              <a:t>A monthly cash transfer conditional on school attendance did not reduce new HIV infections.</a:t>
            </a:r>
          </a:p>
          <a:p>
            <a:pPr lvl="0"/>
            <a:r>
              <a:rPr lang="en-US" dirty="0"/>
              <a:t>Young women receiving the CCT reported significantly less physical IPV</a:t>
            </a:r>
          </a:p>
          <a:p>
            <a:pPr lvl="0"/>
            <a:r>
              <a:rPr lang="en-US" dirty="0"/>
              <a:t>Fewer partners appears to explain some of the IPV reduction</a:t>
            </a:r>
          </a:p>
          <a:p>
            <a:pPr lvl="0"/>
            <a:r>
              <a:rPr lang="en-US" dirty="0"/>
              <a:t>IPV is high among young, school going population</a:t>
            </a:r>
          </a:p>
          <a:p>
            <a:pPr lvl="0"/>
            <a:r>
              <a:rPr lang="en-US" dirty="0"/>
              <a:t>Cash appears to empower young women to refuse risky partners. </a:t>
            </a:r>
          </a:p>
          <a:p>
            <a:pPr lvl="0"/>
            <a:r>
              <a:rPr lang="en-US" dirty="0"/>
              <a:t>Cash PLUS? </a:t>
            </a:r>
          </a:p>
          <a:p>
            <a:pPr marL="0" indent="0">
              <a:buNone/>
            </a:pPr>
            <a:endParaRPr lang="en-US" sz="2600" dirty="0"/>
          </a:p>
        </p:txBody>
      </p:sp>
      <p:sp>
        <p:nvSpPr>
          <p:cNvPr id="3" name="Title 2"/>
          <p:cNvSpPr>
            <a:spLocks noGrp="1"/>
          </p:cNvSpPr>
          <p:nvPr>
            <p:ph type="title"/>
          </p:nvPr>
        </p:nvSpPr>
        <p:spPr>
          <a:xfrm>
            <a:off x="731664" y="616591"/>
            <a:ext cx="7467600" cy="944562"/>
          </a:xfrm>
        </p:spPr>
        <p:txBody>
          <a:bodyPr/>
          <a:lstStyle/>
          <a:p>
            <a:r>
              <a:rPr lang="en-US" dirty="0"/>
              <a:t>Discussion</a:t>
            </a:r>
          </a:p>
        </p:txBody>
      </p:sp>
      <p:cxnSp>
        <p:nvCxnSpPr>
          <p:cNvPr id="4" name="Straight Connector 3"/>
          <p:cNvCxnSpPr/>
          <p:nvPr/>
        </p:nvCxnSpPr>
        <p:spPr>
          <a:xfrm>
            <a:off x="626872" y="1429096"/>
            <a:ext cx="7391400" cy="1588"/>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92862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57200" y="228600"/>
            <a:ext cx="8229600" cy="685800"/>
          </a:xfrm>
        </p:spPr>
        <p:txBody>
          <a:bodyPr>
            <a:normAutofit/>
          </a:bodyPr>
          <a:lstStyle/>
          <a:p>
            <a:pPr eaLnBrk="1" fontAlgn="auto" hangingPunct="1">
              <a:spcAft>
                <a:spcPts val="0"/>
              </a:spcAft>
              <a:defRPr/>
            </a:pPr>
            <a:r>
              <a:rPr lang="en-US" sz="3200" cap="all" dirty="0">
                <a:ea typeface="+mj-ea"/>
                <a:cs typeface="+mj-cs"/>
              </a:rPr>
              <a:t>Acknowledgements</a:t>
            </a:r>
          </a:p>
        </p:txBody>
      </p:sp>
      <p:sp>
        <p:nvSpPr>
          <p:cNvPr id="138242" name="Content Placeholder 2"/>
          <p:cNvSpPr>
            <a:spLocks noGrp="1"/>
          </p:cNvSpPr>
          <p:nvPr>
            <p:ph sz="half" idx="1"/>
          </p:nvPr>
        </p:nvSpPr>
        <p:spPr>
          <a:xfrm>
            <a:off x="449422" y="773723"/>
            <a:ext cx="3430797" cy="5536590"/>
          </a:xfrm>
        </p:spPr>
        <p:txBody>
          <a:bodyPr>
            <a:normAutofit/>
          </a:bodyPr>
          <a:lstStyle/>
          <a:p>
            <a:pPr eaLnBrk="1" hangingPunct="1">
              <a:buFont typeface="Wingdings 2" charset="0"/>
              <a:buNone/>
            </a:pPr>
            <a:endParaRPr lang="en-US" sz="1400" u="sng" dirty="0">
              <a:latin typeface="Tw Cen MT" charset="0"/>
            </a:endParaRPr>
          </a:p>
          <a:p>
            <a:pPr eaLnBrk="1" hangingPunct="1">
              <a:buFont typeface="Wingdings 2" charset="0"/>
              <a:buNone/>
            </a:pPr>
            <a:r>
              <a:rPr lang="en-US" sz="1400" b="1" u="sng" dirty="0">
                <a:latin typeface="Tw Cen MT" charset="0"/>
              </a:rPr>
              <a:t>Study Investigators</a:t>
            </a:r>
          </a:p>
          <a:p>
            <a:pPr marL="0" eaLnBrk="1" hangingPunct="1">
              <a:spcBef>
                <a:spcPts val="0"/>
              </a:spcBef>
              <a:buFont typeface="Wingdings 2" charset="0"/>
              <a:buNone/>
            </a:pPr>
            <a:r>
              <a:rPr lang="en-US" sz="1400" dirty="0">
                <a:latin typeface="Tw Cen MT" charset="0"/>
              </a:rPr>
              <a:t>Audrey Pettifor (UNC)</a:t>
            </a:r>
          </a:p>
          <a:p>
            <a:pPr marL="0">
              <a:spcBef>
                <a:spcPts val="0"/>
              </a:spcBef>
              <a:buNone/>
            </a:pPr>
            <a:r>
              <a:rPr lang="en-US" sz="1400" dirty="0">
                <a:latin typeface="Tw Cen MT" charset="0"/>
              </a:rPr>
              <a:t>Kathleen Kahn (MRC/Wits Agincourt)</a:t>
            </a:r>
          </a:p>
          <a:p>
            <a:pPr marL="0">
              <a:spcBef>
                <a:spcPts val="0"/>
              </a:spcBef>
              <a:buNone/>
            </a:pPr>
            <a:r>
              <a:rPr lang="en-US" sz="1400" dirty="0">
                <a:latin typeface="Tw Cen MT" charset="0"/>
              </a:rPr>
              <a:t>Catherine </a:t>
            </a:r>
            <a:r>
              <a:rPr lang="en-US" sz="1400" dirty="0" err="1">
                <a:latin typeface="Tw Cen MT" charset="0"/>
              </a:rPr>
              <a:t>MacPhail</a:t>
            </a:r>
            <a:r>
              <a:rPr lang="en-US" sz="1400" dirty="0">
                <a:latin typeface="Tw Cen MT" charset="0"/>
              </a:rPr>
              <a:t>  (</a:t>
            </a:r>
            <a:r>
              <a:rPr lang="en-US" sz="1400" dirty="0" err="1">
                <a:latin typeface="Tw Cen MT" charset="0"/>
              </a:rPr>
              <a:t>WrHI</a:t>
            </a:r>
            <a:r>
              <a:rPr lang="en-US" sz="1400" dirty="0">
                <a:latin typeface="Tw Cen MT" charset="0"/>
              </a:rPr>
              <a:t>/UNE)</a:t>
            </a:r>
          </a:p>
          <a:p>
            <a:pPr marL="0">
              <a:spcBef>
                <a:spcPts val="0"/>
              </a:spcBef>
              <a:buNone/>
            </a:pPr>
            <a:r>
              <a:rPr lang="en-US" sz="1400" dirty="0">
                <a:latin typeface="Tw Cen MT" charset="0"/>
              </a:rPr>
              <a:t>Xavier Gomez-Olive (MRC/Wits Agincourt)</a:t>
            </a:r>
          </a:p>
          <a:p>
            <a:pPr eaLnBrk="1" hangingPunct="1">
              <a:buFont typeface="Wingdings 2" charset="0"/>
              <a:buNone/>
            </a:pPr>
            <a:endParaRPr lang="en-US" sz="1000" b="1" u="sng" dirty="0">
              <a:latin typeface="Tw Cen MT" charset="0"/>
            </a:endParaRPr>
          </a:p>
          <a:p>
            <a:pPr eaLnBrk="1" hangingPunct="1">
              <a:buFont typeface="Wingdings 2" charset="0"/>
              <a:buNone/>
            </a:pPr>
            <a:r>
              <a:rPr lang="en-US" sz="1400" b="1" u="sng" dirty="0">
                <a:latin typeface="Tw Cen MT" charset="0"/>
              </a:rPr>
              <a:t>UNC</a:t>
            </a:r>
          </a:p>
          <a:p>
            <a:pPr marL="0" eaLnBrk="1" hangingPunct="1">
              <a:spcBef>
                <a:spcPts val="0"/>
              </a:spcBef>
              <a:buFont typeface="Wingdings" charset="0"/>
              <a:buNone/>
            </a:pPr>
            <a:r>
              <a:rPr lang="en-US" sz="1400" dirty="0">
                <a:latin typeface="Tw Cen MT" charset="0"/>
              </a:rPr>
              <a:t>Amanda Selin</a:t>
            </a:r>
          </a:p>
          <a:p>
            <a:pPr marL="0" eaLnBrk="1" hangingPunct="1">
              <a:spcBef>
                <a:spcPts val="0"/>
              </a:spcBef>
              <a:buFont typeface="Wingdings" charset="0"/>
              <a:buNone/>
            </a:pPr>
            <a:r>
              <a:rPr lang="en-US" sz="1400" dirty="0">
                <a:latin typeface="Tw Cen MT" charset="0"/>
              </a:rPr>
              <a:t>Linda </a:t>
            </a:r>
            <a:r>
              <a:rPr lang="en-US" sz="1400" dirty="0" err="1">
                <a:latin typeface="Tw Cen MT" charset="0"/>
              </a:rPr>
              <a:t>Kimaru</a:t>
            </a:r>
            <a:endParaRPr lang="en-US" sz="1400" dirty="0">
              <a:latin typeface="Tw Cen MT" charset="0"/>
            </a:endParaRPr>
          </a:p>
          <a:p>
            <a:pPr marL="0" eaLnBrk="1" hangingPunct="1">
              <a:spcBef>
                <a:spcPts val="0"/>
              </a:spcBef>
              <a:buFont typeface="Wingdings" charset="0"/>
              <a:buNone/>
            </a:pPr>
            <a:r>
              <a:rPr lang="en-US" sz="1400" dirty="0">
                <a:latin typeface="Tw Cen MT" charset="0"/>
              </a:rPr>
              <a:t>Aimee </a:t>
            </a:r>
            <a:r>
              <a:rPr lang="en-US" sz="1400" dirty="0" err="1">
                <a:latin typeface="Tw Cen MT" charset="0"/>
              </a:rPr>
              <a:t>Julien</a:t>
            </a:r>
            <a:endParaRPr lang="en-US" sz="1400" dirty="0">
              <a:latin typeface="Tw Cen MT" charset="0"/>
            </a:endParaRPr>
          </a:p>
          <a:p>
            <a:pPr marL="0" eaLnBrk="1" hangingPunct="1">
              <a:spcBef>
                <a:spcPts val="0"/>
              </a:spcBef>
              <a:buFont typeface="Wingdings 2" charset="0"/>
              <a:buNone/>
            </a:pPr>
            <a:r>
              <a:rPr lang="en-US" sz="1400" dirty="0">
                <a:latin typeface="Tw Cen MT" charset="0"/>
              </a:rPr>
              <a:t>Cheryl Marcus</a:t>
            </a:r>
          </a:p>
          <a:p>
            <a:pPr marL="0" eaLnBrk="1" hangingPunct="1">
              <a:spcBef>
                <a:spcPts val="0"/>
              </a:spcBef>
              <a:buFont typeface="Wingdings 2" charset="0"/>
              <a:buNone/>
            </a:pPr>
            <a:r>
              <a:rPr lang="en-US" sz="1400" dirty="0">
                <a:latin typeface="Tw Cen MT" charset="0"/>
              </a:rPr>
              <a:t>Mary Jane Hill</a:t>
            </a:r>
          </a:p>
          <a:p>
            <a:pPr marL="0" eaLnBrk="1" hangingPunct="1">
              <a:spcBef>
                <a:spcPts val="0"/>
              </a:spcBef>
              <a:buFont typeface="Wingdings 2" charset="0"/>
              <a:buNone/>
            </a:pPr>
            <a:r>
              <a:rPr lang="en-US" sz="1400" dirty="0">
                <a:latin typeface="Tw Cen MT" charset="0"/>
              </a:rPr>
              <a:t>Lisa Albert</a:t>
            </a:r>
          </a:p>
          <a:p>
            <a:pPr marL="0" eaLnBrk="1" hangingPunct="1">
              <a:spcBef>
                <a:spcPts val="0"/>
              </a:spcBef>
              <a:buFont typeface="Wingdings 2" charset="0"/>
              <a:buNone/>
            </a:pPr>
            <a:r>
              <a:rPr lang="en-US" sz="1400" dirty="0" err="1">
                <a:latin typeface="Tw Cen MT" charset="0"/>
              </a:rPr>
              <a:t>Suchindran</a:t>
            </a:r>
            <a:r>
              <a:rPr lang="en-US" sz="1400" dirty="0">
                <a:latin typeface="Tw Cen MT" charset="0"/>
              </a:rPr>
              <a:t> </a:t>
            </a:r>
            <a:r>
              <a:rPr lang="en-US" sz="1400" dirty="0" err="1">
                <a:latin typeface="Tw Cen MT" charset="0"/>
              </a:rPr>
              <a:t>Chirayath</a:t>
            </a:r>
            <a:r>
              <a:rPr lang="en-US" sz="1400" dirty="0">
                <a:latin typeface="Tw Cen MT" charset="0"/>
              </a:rPr>
              <a:t> </a:t>
            </a:r>
          </a:p>
          <a:p>
            <a:pPr marL="0" eaLnBrk="1" hangingPunct="1">
              <a:spcBef>
                <a:spcPts val="0"/>
              </a:spcBef>
              <a:buFont typeface="Wingdings 2" charset="0"/>
              <a:buNone/>
            </a:pPr>
            <a:r>
              <a:rPr lang="en-US" sz="1400" dirty="0" err="1">
                <a:latin typeface="Tw Cen MT" charset="0"/>
              </a:rPr>
              <a:t>Harsha</a:t>
            </a:r>
            <a:r>
              <a:rPr lang="en-US" sz="1400" dirty="0">
                <a:latin typeface="Tw Cen MT" charset="0"/>
              </a:rPr>
              <a:t> </a:t>
            </a:r>
            <a:r>
              <a:rPr lang="en-US" sz="1400" dirty="0" err="1">
                <a:latin typeface="Tw Cen MT" charset="0"/>
              </a:rPr>
              <a:t>Thirumurthy</a:t>
            </a:r>
            <a:endParaRPr lang="en-US" sz="1400" dirty="0">
              <a:latin typeface="Tw Cen MT" charset="0"/>
            </a:endParaRPr>
          </a:p>
          <a:p>
            <a:pPr marL="0" eaLnBrk="1" hangingPunct="1">
              <a:spcBef>
                <a:spcPts val="0"/>
              </a:spcBef>
              <a:buFont typeface="Wingdings 2" charset="0"/>
              <a:buNone/>
            </a:pPr>
            <a:r>
              <a:rPr lang="en-US" sz="1400" dirty="0" err="1">
                <a:latin typeface="Tw Cen MT" charset="0"/>
              </a:rPr>
              <a:t>Sudhanshu</a:t>
            </a:r>
            <a:r>
              <a:rPr lang="en-US" sz="1400" dirty="0">
                <a:latin typeface="Tw Cen MT" charset="0"/>
              </a:rPr>
              <a:t> </a:t>
            </a:r>
            <a:r>
              <a:rPr lang="en-US" sz="1400" dirty="0" err="1">
                <a:latin typeface="Tw Cen MT" charset="0"/>
              </a:rPr>
              <a:t>Handa</a:t>
            </a:r>
            <a:r>
              <a:rPr lang="en-US" sz="1400" dirty="0">
                <a:latin typeface="Tw Cen MT" charset="0"/>
              </a:rPr>
              <a:t> </a:t>
            </a:r>
          </a:p>
          <a:p>
            <a:pPr marL="0" eaLnBrk="1" hangingPunct="1">
              <a:spcBef>
                <a:spcPts val="0"/>
              </a:spcBef>
              <a:buFont typeface="Wingdings 2" charset="0"/>
              <a:buNone/>
            </a:pPr>
            <a:r>
              <a:rPr lang="en-US" sz="1400" dirty="0">
                <a:latin typeface="Tw Cen MT" charset="0"/>
              </a:rPr>
              <a:t>Joseph </a:t>
            </a:r>
            <a:r>
              <a:rPr lang="en-US" sz="1400" dirty="0" err="1">
                <a:latin typeface="Tw Cen MT" charset="0"/>
              </a:rPr>
              <a:t>Eron</a:t>
            </a:r>
            <a:endParaRPr lang="en-US" sz="1400" dirty="0">
              <a:latin typeface="Tw Cen MT" charset="0"/>
            </a:endParaRPr>
          </a:p>
          <a:p>
            <a:pPr marL="0" eaLnBrk="1" hangingPunct="1">
              <a:spcBef>
                <a:spcPts val="0"/>
              </a:spcBef>
              <a:buFont typeface="Wingdings 2" charset="0"/>
              <a:buNone/>
            </a:pPr>
            <a:r>
              <a:rPr lang="en-US" sz="1400" dirty="0" err="1">
                <a:latin typeface="Tw Cen MT" charset="0"/>
              </a:rPr>
              <a:t>Tamu</a:t>
            </a:r>
            <a:r>
              <a:rPr lang="en-US" sz="1400" dirty="0">
                <a:latin typeface="Tw Cen MT" charset="0"/>
              </a:rPr>
              <a:t> Daniel</a:t>
            </a:r>
          </a:p>
          <a:p>
            <a:pPr marL="0" eaLnBrk="1" hangingPunct="1">
              <a:spcBef>
                <a:spcPts val="0"/>
              </a:spcBef>
              <a:buFont typeface="Wingdings 2" charset="0"/>
              <a:buNone/>
            </a:pPr>
            <a:r>
              <a:rPr lang="en-US" sz="1400" dirty="0">
                <a:latin typeface="Tw Cen MT" charset="0"/>
              </a:rPr>
              <a:t>Stephanie DeLong</a:t>
            </a:r>
          </a:p>
          <a:p>
            <a:pPr eaLnBrk="1" hangingPunct="1">
              <a:buFont typeface="Wingdings 2" charset="0"/>
              <a:buNone/>
            </a:pPr>
            <a:endParaRPr lang="en-US" sz="3300" dirty="0">
              <a:latin typeface="Tw Cen MT" charset="0"/>
            </a:endParaRPr>
          </a:p>
          <a:p>
            <a:pPr eaLnBrk="1" hangingPunct="1">
              <a:buFont typeface="Wingdings 2" charset="0"/>
              <a:buNone/>
            </a:pPr>
            <a:endParaRPr lang="en-US" sz="3300" u="sng" dirty="0">
              <a:latin typeface="Tw Cen MT" charset="0"/>
            </a:endParaRPr>
          </a:p>
          <a:p>
            <a:pPr eaLnBrk="1" hangingPunct="1">
              <a:buFont typeface="Wingdings 2" charset="0"/>
              <a:buNone/>
            </a:pPr>
            <a:endParaRPr lang="en-US" sz="3300" dirty="0">
              <a:latin typeface="Tw Cen MT" charset="0"/>
            </a:endParaRPr>
          </a:p>
          <a:p>
            <a:pPr eaLnBrk="1" hangingPunct="1">
              <a:buFont typeface="Wingdings 2" charset="0"/>
              <a:buNone/>
            </a:pPr>
            <a:endParaRPr lang="en-US" sz="1400" dirty="0">
              <a:latin typeface="Tw Cen MT" charset="0"/>
            </a:endParaRPr>
          </a:p>
        </p:txBody>
      </p:sp>
      <p:sp>
        <p:nvSpPr>
          <p:cNvPr id="5" name="Content Placeholder 3"/>
          <p:cNvSpPr txBox="1">
            <a:spLocks/>
          </p:cNvSpPr>
          <p:nvPr/>
        </p:nvSpPr>
        <p:spPr bwMode="auto">
          <a:xfrm>
            <a:off x="4028450" y="3728124"/>
            <a:ext cx="2767210" cy="3048000"/>
          </a:xfrm>
          <a:prstGeom prst="rect">
            <a:avLst/>
          </a:prstGeom>
          <a:noFill/>
          <a:ln w="9525">
            <a:noFill/>
            <a:miter lim="800000"/>
            <a:headEnd/>
            <a:tailEnd/>
          </a:ln>
        </p:spPr>
        <p:txBody>
          <a:bodyPr/>
          <a:lstStyle/>
          <a:p>
            <a:pPr defTabSz="914400">
              <a:buFont typeface="Wingdings 2" pitchFamily="18" charset="2"/>
              <a:buNone/>
              <a:defRPr/>
            </a:pPr>
            <a:endParaRPr lang="en-US" sz="1000" b="1" u="sng" dirty="0">
              <a:solidFill>
                <a:prstClr val="black"/>
              </a:solidFill>
              <a:latin typeface="Tw Cen MT"/>
            </a:endParaRPr>
          </a:p>
          <a:p>
            <a:pPr defTabSz="914400">
              <a:buFont typeface="Wingdings 2" pitchFamily="18" charset="2"/>
              <a:buNone/>
              <a:defRPr/>
            </a:pPr>
            <a:r>
              <a:rPr lang="en-US" sz="1400" b="1" u="sng" dirty="0" err="1">
                <a:solidFill>
                  <a:prstClr val="black"/>
                </a:solidFill>
                <a:latin typeface="Tw Cen MT"/>
              </a:rPr>
              <a:t>WrHI</a:t>
            </a:r>
            <a:r>
              <a:rPr lang="en-US" sz="1400" b="1" u="sng" dirty="0">
                <a:solidFill>
                  <a:prstClr val="black"/>
                </a:solidFill>
                <a:latin typeface="Tw Cen MT"/>
              </a:rPr>
              <a:t> </a:t>
            </a:r>
          </a:p>
          <a:p>
            <a:pPr defTabSz="914400">
              <a:defRPr/>
            </a:pPr>
            <a:r>
              <a:rPr lang="en-US" sz="1400" dirty="0" err="1">
                <a:solidFill>
                  <a:prstClr val="black"/>
                </a:solidFill>
                <a:latin typeface="Tw Cen MT"/>
              </a:rPr>
              <a:t>Nomhle</a:t>
            </a:r>
            <a:r>
              <a:rPr lang="en-US" sz="1400" dirty="0">
                <a:solidFill>
                  <a:prstClr val="black"/>
                </a:solidFill>
                <a:latin typeface="Tw Cen MT"/>
              </a:rPr>
              <a:t> </a:t>
            </a:r>
            <a:r>
              <a:rPr lang="en-US" sz="1400" dirty="0" err="1">
                <a:solidFill>
                  <a:prstClr val="black"/>
                </a:solidFill>
                <a:latin typeface="Tw Cen MT"/>
              </a:rPr>
              <a:t>Khoza</a:t>
            </a:r>
            <a:endParaRPr lang="en-US" sz="1400" dirty="0">
              <a:solidFill>
                <a:prstClr val="black"/>
              </a:solidFill>
              <a:latin typeface="Tw Cen MT"/>
            </a:endParaRPr>
          </a:p>
          <a:p>
            <a:pPr defTabSz="914400">
              <a:defRPr/>
            </a:pPr>
            <a:r>
              <a:rPr lang="en-US" sz="1400" dirty="0">
                <a:solidFill>
                  <a:prstClr val="black"/>
                </a:solidFill>
                <a:latin typeface="Tw Cen MT"/>
              </a:rPr>
              <a:t>Sinead Delaney</a:t>
            </a:r>
          </a:p>
          <a:p>
            <a:pPr defTabSz="914400">
              <a:buFont typeface="Wingdings 2" pitchFamily="18" charset="2"/>
              <a:buNone/>
              <a:defRPr/>
            </a:pPr>
            <a:r>
              <a:rPr lang="en-US" sz="1400" dirty="0">
                <a:solidFill>
                  <a:prstClr val="black"/>
                </a:solidFill>
                <a:latin typeface="Tw Cen MT"/>
              </a:rPr>
              <a:t>Helen Rees</a:t>
            </a:r>
          </a:p>
          <a:p>
            <a:pPr marL="273050" indent="-273050" defTabSz="914400" eaLnBrk="0" hangingPunct="0">
              <a:spcBef>
                <a:spcPct val="20000"/>
              </a:spcBef>
              <a:buClr>
                <a:srgbClr val="0BD0D9"/>
              </a:buClr>
              <a:buSzPct val="95000"/>
              <a:buFont typeface="Wingdings 2" pitchFamily="18" charset="2"/>
              <a:buNone/>
              <a:defRPr/>
            </a:pPr>
            <a:endParaRPr lang="en-US" sz="1000" b="1" u="sng" dirty="0">
              <a:solidFill>
                <a:prstClr val="black"/>
              </a:solidFill>
              <a:latin typeface="Tw Cen MT"/>
            </a:endParaRPr>
          </a:p>
          <a:p>
            <a:pPr marL="273050" indent="-273050" defTabSz="914400" eaLnBrk="0" hangingPunct="0">
              <a:spcBef>
                <a:spcPct val="20000"/>
              </a:spcBef>
              <a:buClr>
                <a:srgbClr val="0BD0D9"/>
              </a:buClr>
              <a:buSzPct val="95000"/>
              <a:buFont typeface="Wingdings 2" pitchFamily="18" charset="2"/>
              <a:buNone/>
              <a:defRPr/>
            </a:pPr>
            <a:r>
              <a:rPr lang="en-US" sz="1400" b="1" u="sng" dirty="0">
                <a:solidFill>
                  <a:prstClr val="black"/>
                </a:solidFill>
                <a:latin typeface="Tw Cen MT"/>
              </a:rPr>
              <a:t>HPTN Laboratory Center</a:t>
            </a:r>
          </a:p>
          <a:p>
            <a:pPr marL="273050" indent="-273050" defTabSz="914400" eaLnBrk="0" hangingPunct="0">
              <a:buClr>
                <a:srgbClr val="0BD0D9"/>
              </a:buClr>
              <a:buSzPct val="95000"/>
              <a:buFont typeface="Wingdings 2" pitchFamily="18" charset="2"/>
              <a:buNone/>
              <a:defRPr/>
            </a:pPr>
            <a:r>
              <a:rPr lang="en-US" sz="1400" dirty="0">
                <a:solidFill>
                  <a:prstClr val="black"/>
                </a:solidFill>
                <a:latin typeface="Tw Cen MT"/>
              </a:rPr>
              <a:t>Susan </a:t>
            </a:r>
            <a:r>
              <a:rPr lang="en-US" sz="1400" dirty="0" err="1">
                <a:solidFill>
                  <a:prstClr val="black"/>
                </a:solidFill>
                <a:latin typeface="Tw Cen MT"/>
              </a:rPr>
              <a:t>Eshleman</a:t>
            </a:r>
            <a:endParaRPr lang="en-US" sz="1400" dirty="0">
              <a:solidFill>
                <a:prstClr val="black"/>
              </a:solidFill>
              <a:latin typeface="Tw Cen MT"/>
            </a:endParaRPr>
          </a:p>
          <a:p>
            <a:pPr marL="273050" indent="-273050" defTabSz="914400" eaLnBrk="0" hangingPunct="0">
              <a:buClr>
                <a:srgbClr val="0BD0D9"/>
              </a:buClr>
              <a:buSzPct val="95000"/>
              <a:defRPr/>
            </a:pPr>
            <a:r>
              <a:rPr lang="en-US" sz="1400" dirty="0">
                <a:solidFill>
                  <a:prstClr val="black"/>
                </a:solidFill>
                <a:latin typeface="Tw Cen MT"/>
              </a:rPr>
              <a:t>Estelle </a:t>
            </a:r>
            <a:r>
              <a:rPr lang="en-US" sz="1400" dirty="0" err="1">
                <a:solidFill>
                  <a:prstClr val="black"/>
                </a:solidFill>
                <a:latin typeface="Tw Cen MT"/>
              </a:rPr>
              <a:t>Piwowar</a:t>
            </a:r>
            <a:r>
              <a:rPr lang="en-US" sz="1400" dirty="0">
                <a:solidFill>
                  <a:prstClr val="black"/>
                </a:solidFill>
                <a:latin typeface="Tw Cen MT"/>
              </a:rPr>
              <a:t>-Manning</a:t>
            </a:r>
          </a:p>
          <a:p>
            <a:pPr marL="273050" indent="-273050" defTabSz="914400" eaLnBrk="0" hangingPunct="0">
              <a:buClr>
                <a:srgbClr val="0BD0D9"/>
              </a:buClr>
              <a:buSzPct val="95000"/>
              <a:defRPr/>
            </a:pPr>
            <a:r>
              <a:rPr lang="en-US" sz="1400" dirty="0">
                <a:solidFill>
                  <a:prstClr val="black"/>
                </a:solidFill>
                <a:latin typeface="Tw Cen MT"/>
              </a:rPr>
              <a:t>Oliver </a:t>
            </a:r>
            <a:r>
              <a:rPr lang="en-US" sz="1400" dirty="0" err="1">
                <a:solidFill>
                  <a:prstClr val="black"/>
                </a:solidFill>
                <a:latin typeface="Tw Cen MT"/>
              </a:rPr>
              <a:t>Laeyendecker</a:t>
            </a:r>
            <a:endParaRPr lang="en-US" sz="1400" dirty="0">
              <a:solidFill>
                <a:prstClr val="black"/>
              </a:solidFill>
              <a:latin typeface="Tw Cen MT"/>
            </a:endParaRPr>
          </a:p>
          <a:p>
            <a:pPr marL="273050" indent="-273050" defTabSz="914400" eaLnBrk="0" hangingPunct="0">
              <a:buClr>
                <a:srgbClr val="0BD0D9"/>
              </a:buClr>
              <a:buSzPct val="95000"/>
              <a:defRPr/>
            </a:pPr>
            <a:r>
              <a:rPr lang="en-US" sz="1400" dirty="0">
                <a:solidFill>
                  <a:prstClr val="black"/>
                </a:solidFill>
                <a:latin typeface="Tw Cen MT"/>
              </a:rPr>
              <a:t>Yaw </a:t>
            </a:r>
            <a:r>
              <a:rPr lang="en-US" sz="1400" dirty="0" err="1">
                <a:solidFill>
                  <a:prstClr val="black"/>
                </a:solidFill>
                <a:latin typeface="Tw Cen MT"/>
              </a:rPr>
              <a:t>Agyei</a:t>
            </a:r>
            <a:r>
              <a:rPr lang="en-US" sz="1400" dirty="0">
                <a:solidFill>
                  <a:prstClr val="black"/>
                </a:solidFill>
                <a:latin typeface="Tw Cen MT"/>
              </a:rPr>
              <a:t> </a:t>
            </a:r>
          </a:p>
          <a:p>
            <a:pPr defTabSz="914400">
              <a:buFont typeface="Wingdings 2" pitchFamily="18" charset="2"/>
              <a:buNone/>
              <a:defRPr/>
            </a:pPr>
            <a:endParaRPr lang="en-US" sz="1600" dirty="0">
              <a:solidFill>
                <a:prstClr val="black"/>
              </a:solidFill>
              <a:latin typeface="Tw Cen MT"/>
            </a:endParaRPr>
          </a:p>
          <a:p>
            <a:pPr marL="273050" indent="-273050" defTabSz="914400" eaLnBrk="0" hangingPunct="0">
              <a:spcBef>
                <a:spcPct val="20000"/>
              </a:spcBef>
              <a:buClr>
                <a:srgbClr val="0BD0D9"/>
              </a:buClr>
              <a:buSzPct val="95000"/>
              <a:buFont typeface="Wingdings 2" pitchFamily="18" charset="2"/>
              <a:buNone/>
              <a:defRPr/>
            </a:pPr>
            <a:endParaRPr lang="en-US" dirty="0">
              <a:solidFill>
                <a:prstClr val="black"/>
              </a:solidFill>
              <a:latin typeface="Tw Cen MT"/>
            </a:endParaRPr>
          </a:p>
          <a:p>
            <a:pPr marL="273050" indent="-273050" defTabSz="914400" eaLnBrk="0" hangingPunct="0">
              <a:spcBef>
                <a:spcPct val="20000"/>
              </a:spcBef>
              <a:buClr>
                <a:srgbClr val="0BD0D9"/>
              </a:buClr>
              <a:buSzPct val="95000"/>
              <a:buFont typeface="Wingdings 2" pitchFamily="18" charset="2"/>
              <a:buNone/>
              <a:defRPr/>
            </a:pPr>
            <a:endParaRPr lang="en-US" sz="1400" dirty="0">
              <a:solidFill>
                <a:prstClr val="black"/>
              </a:solidFill>
              <a:latin typeface="Tw Cen MT"/>
            </a:endParaRPr>
          </a:p>
        </p:txBody>
      </p:sp>
      <p:sp>
        <p:nvSpPr>
          <p:cNvPr id="7" name="Content Placeholder 3"/>
          <p:cNvSpPr txBox="1">
            <a:spLocks/>
          </p:cNvSpPr>
          <p:nvPr/>
        </p:nvSpPr>
        <p:spPr bwMode="auto">
          <a:xfrm>
            <a:off x="6943891" y="877768"/>
            <a:ext cx="2286000" cy="5105400"/>
          </a:xfrm>
          <a:prstGeom prst="rect">
            <a:avLst/>
          </a:prstGeom>
          <a:noFill/>
          <a:ln w="9525">
            <a:noFill/>
            <a:miter lim="800000"/>
            <a:headEnd/>
            <a:tailEnd/>
          </a:ln>
        </p:spPr>
        <p:txBody>
          <a:bodyPr/>
          <a:lstStyle/>
          <a:p>
            <a:pPr marL="273050" indent="-273050" defTabSz="914400" eaLnBrk="0" hangingPunct="0">
              <a:spcBef>
                <a:spcPct val="20000"/>
              </a:spcBef>
              <a:buClr>
                <a:srgbClr val="0BD0D9"/>
              </a:buClr>
              <a:buSzPct val="95000"/>
              <a:buFont typeface="Wingdings 2" pitchFamily="18" charset="2"/>
              <a:buNone/>
              <a:defRPr/>
            </a:pPr>
            <a:endParaRPr lang="en-US" sz="1400" dirty="0">
              <a:solidFill>
                <a:prstClr val="black"/>
              </a:solidFill>
              <a:latin typeface="Tw Cen MT"/>
            </a:endParaRPr>
          </a:p>
          <a:p>
            <a:pPr defTabSz="914400">
              <a:buFont typeface="Wingdings 2" pitchFamily="18" charset="2"/>
              <a:buNone/>
              <a:defRPr/>
            </a:pPr>
            <a:r>
              <a:rPr lang="en-US" sz="1400" b="1" u="sng" dirty="0">
                <a:solidFill>
                  <a:prstClr val="black"/>
                </a:solidFill>
                <a:latin typeface="Tw Cen MT"/>
              </a:rPr>
              <a:t>HPTN LOC at FHI360</a:t>
            </a:r>
          </a:p>
          <a:p>
            <a:pPr defTabSz="914400">
              <a:buFont typeface="Wingdings 2" pitchFamily="18" charset="2"/>
              <a:buNone/>
              <a:defRPr/>
            </a:pPr>
            <a:r>
              <a:rPr lang="en-US" sz="1400" dirty="0">
                <a:solidFill>
                  <a:prstClr val="black"/>
                </a:solidFill>
                <a:latin typeface="Tw Cen MT"/>
              </a:rPr>
              <a:t>Phil Andrew</a:t>
            </a:r>
          </a:p>
          <a:p>
            <a:pPr defTabSz="914400">
              <a:buFont typeface="Wingdings 2" pitchFamily="18" charset="2"/>
              <a:buNone/>
              <a:defRPr/>
            </a:pPr>
            <a:r>
              <a:rPr lang="en-US" sz="1400" dirty="0">
                <a:solidFill>
                  <a:prstClr val="black"/>
                </a:solidFill>
                <a:latin typeface="Tw Cen MT"/>
              </a:rPr>
              <a:t>Erica Hamilton </a:t>
            </a:r>
          </a:p>
          <a:p>
            <a:pPr defTabSz="914400">
              <a:buFont typeface="Wingdings 2" pitchFamily="18" charset="2"/>
              <a:buNone/>
              <a:defRPr/>
            </a:pPr>
            <a:r>
              <a:rPr lang="en-US" sz="1400" dirty="0">
                <a:solidFill>
                  <a:prstClr val="black"/>
                </a:solidFill>
                <a:latin typeface="Tw Cen MT"/>
              </a:rPr>
              <a:t>Rhonda White</a:t>
            </a:r>
          </a:p>
          <a:p>
            <a:pPr defTabSz="914400">
              <a:buFont typeface="Wingdings 2" pitchFamily="18" charset="2"/>
              <a:buNone/>
              <a:defRPr/>
            </a:pPr>
            <a:endParaRPr lang="en-US" sz="1000" b="1" u="sng" dirty="0">
              <a:solidFill>
                <a:prstClr val="black"/>
              </a:solidFill>
              <a:latin typeface="Tw Cen MT"/>
            </a:endParaRPr>
          </a:p>
          <a:p>
            <a:pPr defTabSz="914400">
              <a:buFont typeface="Wingdings 2" pitchFamily="18" charset="2"/>
              <a:buNone/>
              <a:defRPr/>
            </a:pPr>
            <a:r>
              <a:rPr lang="en-US" sz="1400" b="1" u="sng" dirty="0">
                <a:solidFill>
                  <a:prstClr val="black"/>
                </a:solidFill>
                <a:latin typeface="Tw Cen MT"/>
              </a:rPr>
              <a:t>NIMH</a:t>
            </a:r>
          </a:p>
          <a:p>
            <a:pPr defTabSz="914400">
              <a:buFont typeface="Wingdings 2" pitchFamily="18" charset="2"/>
              <a:buNone/>
              <a:defRPr/>
            </a:pPr>
            <a:r>
              <a:rPr lang="en-US" sz="1400" dirty="0">
                <a:solidFill>
                  <a:prstClr val="black"/>
                </a:solidFill>
                <a:latin typeface="Tw Cen MT"/>
              </a:rPr>
              <a:t>Susannah Allison</a:t>
            </a:r>
          </a:p>
          <a:p>
            <a:pPr defTabSz="914400">
              <a:buFont typeface="Wingdings 2" pitchFamily="18" charset="2"/>
              <a:buNone/>
              <a:defRPr/>
            </a:pPr>
            <a:r>
              <a:rPr lang="en-US" sz="1400" dirty="0">
                <a:solidFill>
                  <a:prstClr val="black"/>
                </a:solidFill>
                <a:latin typeface="Tw Cen MT"/>
              </a:rPr>
              <a:t>Dianne Rausch</a:t>
            </a:r>
          </a:p>
          <a:p>
            <a:pPr defTabSz="914400">
              <a:buFont typeface="Wingdings 2" pitchFamily="18" charset="2"/>
              <a:buNone/>
              <a:defRPr/>
            </a:pPr>
            <a:endParaRPr lang="en-US" sz="1000" b="1" u="sng" dirty="0">
              <a:solidFill>
                <a:prstClr val="black"/>
              </a:solidFill>
              <a:latin typeface="Tw Cen MT"/>
            </a:endParaRPr>
          </a:p>
          <a:p>
            <a:pPr defTabSz="914400">
              <a:buFont typeface="Wingdings 2" pitchFamily="18" charset="2"/>
              <a:buNone/>
              <a:defRPr/>
            </a:pPr>
            <a:r>
              <a:rPr lang="en-US" sz="1400" b="1" u="sng" dirty="0">
                <a:solidFill>
                  <a:prstClr val="black"/>
                </a:solidFill>
                <a:latin typeface="Tw Cen MT"/>
              </a:rPr>
              <a:t>NIAID</a:t>
            </a:r>
          </a:p>
          <a:p>
            <a:pPr defTabSz="914400">
              <a:buFont typeface="Wingdings 2" pitchFamily="18" charset="2"/>
              <a:buNone/>
              <a:defRPr/>
            </a:pPr>
            <a:r>
              <a:rPr lang="en-US" sz="1400" dirty="0">
                <a:solidFill>
                  <a:prstClr val="black"/>
                </a:solidFill>
                <a:latin typeface="Tw Cen MT"/>
              </a:rPr>
              <a:t>Sheryl Zwerski</a:t>
            </a:r>
          </a:p>
          <a:p>
            <a:pPr defTabSz="914400">
              <a:defRPr/>
            </a:pPr>
            <a:r>
              <a:rPr lang="en-US" sz="1400" dirty="0">
                <a:solidFill>
                  <a:prstClr val="black"/>
                </a:solidFill>
                <a:latin typeface="Tw Cen MT"/>
              </a:rPr>
              <a:t>Ellen Townley</a:t>
            </a:r>
          </a:p>
          <a:p>
            <a:pPr defTabSz="914400">
              <a:buFont typeface="Wingdings 2" pitchFamily="18" charset="2"/>
              <a:buNone/>
              <a:defRPr/>
            </a:pPr>
            <a:r>
              <a:rPr lang="en-US" sz="1400" dirty="0">
                <a:solidFill>
                  <a:prstClr val="black"/>
                </a:solidFill>
                <a:latin typeface="Tw Cen MT"/>
              </a:rPr>
              <a:t>Paul Sato</a:t>
            </a:r>
          </a:p>
          <a:p>
            <a:pPr defTabSz="914400">
              <a:buFont typeface="Wingdings 2" pitchFamily="18" charset="2"/>
              <a:buNone/>
              <a:defRPr/>
            </a:pPr>
            <a:r>
              <a:rPr lang="en-US" sz="1400" dirty="0">
                <a:solidFill>
                  <a:prstClr val="black"/>
                </a:solidFill>
                <a:latin typeface="Tw Cen MT"/>
              </a:rPr>
              <a:t>Jenese Tucker</a:t>
            </a:r>
          </a:p>
          <a:p>
            <a:pPr marL="273050" indent="-273050" defTabSz="914400" eaLnBrk="0" hangingPunct="0">
              <a:spcBef>
                <a:spcPct val="20000"/>
              </a:spcBef>
              <a:buClr>
                <a:srgbClr val="0BD0D9"/>
              </a:buClr>
              <a:buSzPct val="95000"/>
              <a:buFont typeface="Wingdings 2" pitchFamily="18" charset="2"/>
              <a:buNone/>
              <a:defRPr/>
            </a:pPr>
            <a:endParaRPr lang="en-US" sz="1000" b="1" u="sng" dirty="0">
              <a:solidFill>
                <a:prstClr val="black"/>
              </a:solidFill>
              <a:latin typeface="Tw Cen MT"/>
            </a:endParaRPr>
          </a:p>
          <a:p>
            <a:pPr marL="273050" indent="-273050" defTabSz="914400" eaLnBrk="0" hangingPunct="0">
              <a:spcBef>
                <a:spcPct val="20000"/>
              </a:spcBef>
              <a:buClr>
                <a:srgbClr val="0BD0D9"/>
              </a:buClr>
              <a:buSzPct val="95000"/>
              <a:buFont typeface="Wingdings 2" pitchFamily="18" charset="2"/>
              <a:buNone/>
              <a:defRPr/>
            </a:pPr>
            <a:r>
              <a:rPr lang="en-US" sz="1400" b="1" u="sng" dirty="0">
                <a:solidFill>
                  <a:prstClr val="black"/>
                </a:solidFill>
                <a:latin typeface="Tw Cen MT"/>
              </a:rPr>
              <a:t>HPTN SDMC</a:t>
            </a: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Jim Hughes</a:t>
            </a: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Jing Wang</a:t>
            </a: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Diana Lynn</a:t>
            </a: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Laura </a:t>
            </a:r>
            <a:r>
              <a:rPr lang="en-US" sz="1400" dirty="0" err="1">
                <a:solidFill>
                  <a:prstClr val="black"/>
                </a:solidFill>
                <a:latin typeface="Tw Cen MT"/>
              </a:rPr>
              <a:t>McKinstry</a:t>
            </a:r>
            <a:endParaRPr lang="en-US" sz="1400" dirty="0">
              <a:solidFill>
                <a:prstClr val="black"/>
              </a:solidFill>
              <a:latin typeface="Tw Cen MT"/>
            </a:endParaRP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Lynda Emel</a:t>
            </a:r>
          </a:p>
          <a:p>
            <a:pPr marL="273050" indent="-273050" defTabSz="914400" eaLnBrk="0" hangingPunct="0">
              <a:spcBef>
                <a:spcPct val="20000"/>
              </a:spcBef>
              <a:buClr>
                <a:srgbClr val="0BD0D9"/>
              </a:buClr>
              <a:buSzPct val="95000"/>
              <a:buFont typeface="Wingdings 2" pitchFamily="18" charset="2"/>
              <a:buNone/>
              <a:defRPr/>
            </a:pPr>
            <a:endParaRPr lang="en-US" sz="1000" b="1" u="sng" dirty="0">
              <a:solidFill>
                <a:prstClr val="black"/>
              </a:solidFill>
              <a:latin typeface="Tw Cen MT"/>
            </a:endParaRPr>
          </a:p>
          <a:p>
            <a:pPr marL="273050" indent="-273050" defTabSz="914400" eaLnBrk="0" hangingPunct="0">
              <a:spcBef>
                <a:spcPct val="20000"/>
              </a:spcBef>
              <a:buClr>
                <a:srgbClr val="0BD0D9"/>
              </a:buClr>
              <a:buSzPct val="95000"/>
              <a:buFont typeface="Wingdings 2" pitchFamily="18" charset="2"/>
              <a:buNone/>
              <a:defRPr/>
            </a:pPr>
            <a:r>
              <a:rPr lang="en-US" sz="1400" b="1" u="sng" dirty="0">
                <a:solidFill>
                  <a:prstClr val="black"/>
                </a:solidFill>
                <a:latin typeface="Tw Cen MT"/>
              </a:rPr>
              <a:t>LSHTM</a:t>
            </a:r>
          </a:p>
          <a:p>
            <a:pPr indent="-273050" defTabSz="914400" eaLnBrk="0" hangingPunct="0">
              <a:buClr>
                <a:srgbClr val="0BD0D9"/>
              </a:buClr>
              <a:buSzPct val="95000"/>
              <a:buFont typeface="Wingdings 2" pitchFamily="18" charset="2"/>
              <a:buNone/>
              <a:defRPr/>
            </a:pPr>
            <a:r>
              <a:rPr lang="en-US" sz="1400" dirty="0">
                <a:solidFill>
                  <a:prstClr val="black"/>
                </a:solidFill>
                <a:latin typeface="Tw Cen MT"/>
              </a:rPr>
              <a:t>James Hargreaves</a:t>
            </a:r>
          </a:p>
          <a:p>
            <a:pPr marL="273050" indent="-273050" defTabSz="914400" eaLnBrk="0" hangingPunct="0">
              <a:spcBef>
                <a:spcPct val="20000"/>
              </a:spcBef>
              <a:buClr>
                <a:srgbClr val="0BD0D9"/>
              </a:buClr>
              <a:buSzPct val="95000"/>
              <a:buFont typeface="Wingdings 2" pitchFamily="18" charset="2"/>
              <a:buNone/>
              <a:defRPr/>
            </a:pPr>
            <a:endParaRPr lang="en-US" sz="1400" dirty="0">
              <a:solidFill>
                <a:prstClr val="black"/>
              </a:solidFill>
              <a:latin typeface="Tw Cen MT"/>
            </a:endParaRPr>
          </a:p>
        </p:txBody>
      </p:sp>
      <p:pic>
        <p:nvPicPr>
          <p:cNvPr id="138245" name="Picture 7" descr="logo2"/>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81000" y="17987963"/>
            <a:ext cx="1927225" cy="904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4028450" y="1097268"/>
            <a:ext cx="2473569" cy="2677656"/>
          </a:xfrm>
          <a:prstGeom prst="rect">
            <a:avLst/>
          </a:prstGeom>
          <a:noFill/>
        </p:spPr>
        <p:txBody>
          <a:bodyPr wrap="square" rtlCol="0">
            <a:spAutoFit/>
          </a:bodyPr>
          <a:lstStyle/>
          <a:p>
            <a:pPr defTabSz="914400">
              <a:buFont typeface="Wingdings 2" pitchFamily="18" charset="2"/>
              <a:buNone/>
              <a:defRPr/>
            </a:pPr>
            <a:r>
              <a:rPr lang="en-US" sz="1400" b="1" u="sng" dirty="0">
                <a:solidFill>
                  <a:prstClr val="black"/>
                </a:solidFill>
                <a:latin typeface="Tw Cen MT"/>
              </a:rPr>
              <a:t>MRC/Wits- Agincourt</a:t>
            </a:r>
          </a:p>
          <a:p>
            <a:pPr defTabSz="914400">
              <a:defRPr/>
            </a:pPr>
            <a:r>
              <a:rPr lang="en-US" sz="1400" dirty="0">
                <a:solidFill>
                  <a:prstClr val="black"/>
                </a:solidFill>
                <a:latin typeface="Tw Cen MT"/>
              </a:rPr>
              <a:t>Ryan Wagner</a:t>
            </a:r>
          </a:p>
          <a:p>
            <a:pPr defTabSz="914400">
              <a:defRPr/>
            </a:pPr>
            <a:r>
              <a:rPr lang="en-US" sz="1400" dirty="0">
                <a:solidFill>
                  <a:prstClr val="black"/>
                </a:solidFill>
                <a:latin typeface="Tw Cen MT"/>
              </a:rPr>
              <a:t>Stephen </a:t>
            </a:r>
            <a:r>
              <a:rPr lang="en-US" sz="1400" dirty="0" err="1">
                <a:solidFill>
                  <a:prstClr val="black"/>
                </a:solidFill>
                <a:latin typeface="Tw Cen MT"/>
              </a:rPr>
              <a:t>Tollman</a:t>
            </a:r>
            <a:endParaRPr lang="en-US" sz="1400" dirty="0">
              <a:solidFill>
                <a:prstClr val="black"/>
              </a:solidFill>
              <a:latin typeface="Tw Cen MT"/>
            </a:endParaRPr>
          </a:p>
          <a:p>
            <a:pPr defTabSz="914400">
              <a:buFont typeface="Wingdings 2" pitchFamily="18" charset="2"/>
              <a:buNone/>
              <a:defRPr/>
            </a:pPr>
            <a:r>
              <a:rPr lang="en-US" sz="1400" dirty="0">
                <a:solidFill>
                  <a:prstClr val="black"/>
                </a:solidFill>
                <a:latin typeface="Tw Cen MT"/>
              </a:rPr>
              <a:t>Rhian Twine</a:t>
            </a:r>
          </a:p>
          <a:p>
            <a:pPr defTabSz="914400">
              <a:buFont typeface="Wingdings 2" pitchFamily="18" charset="2"/>
              <a:buNone/>
              <a:defRPr/>
            </a:pPr>
            <a:r>
              <a:rPr lang="en-US" sz="1400" dirty="0">
                <a:solidFill>
                  <a:prstClr val="black"/>
                </a:solidFill>
                <a:latin typeface="Tw Cen MT"/>
              </a:rPr>
              <a:t>Wonderful </a:t>
            </a:r>
            <a:r>
              <a:rPr lang="en-US" sz="1400" dirty="0" err="1">
                <a:solidFill>
                  <a:prstClr val="black"/>
                </a:solidFill>
                <a:latin typeface="Tw Cen MT"/>
              </a:rPr>
              <a:t>Mabuza</a:t>
            </a:r>
            <a:endParaRPr lang="en-US" sz="1400" dirty="0">
              <a:solidFill>
                <a:prstClr val="black"/>
              </a:solidFill>
              <a:latin typeface="Tw Cen MT"/>
            </a:endParaRPr>
          </a:p>
          <a:p>
            <a:pPr defTabSz="914400">
              <a:buFont typeface="Wingdings 2" pitchFamily="18" charset="2"/>
              <a:buNone/>
              <a:defRPr/>
            </a:pPr>
            <a:r>
              <a:rPr lang="en-US" sz="1400" dirty="0" err="1">
                <a:solidFill>
                  <a:prstClr val="black"/>
                </a:solidFill>
                <a:latin typeface="Tw Cen MT"/>
              </a:rPr>
              <a:t>Immitrude</a:t>
            </a:r>
            <a:r>
              <a:rPr lang="en-US" sz="1400" dirty="0">
                <a:solidFill>
                  <a:prstClr val="black"/>
                </a:solidFill>
                <a:latin typeface="Tw Cen MT"/>
              </a:rPr>
              <a:t> </a:t>
            </a:r>
            <a:r>
              <a:rPr lang="en-US" sz="1400" dirty="0" err="1">
                <a:solidFill>
                  <a:prstClr val="black"/>
                </a:solidFill>
                <a:latin typeface="Tw Cen MT"/>
              </a:rPr>
              <a:t>Mokoena</a:t>
            </a:r>
            <a:endParaRPr lang="en-US" sz="1400" dirty="0">
              <a:solidFill>
                <a:prstClr val="black"/>
              </a:solidFill>
              <a:latin typeface="Tw Cen MT"/>
            </a:endParaRPr>
          </a:p>
          <a:p>
            <a:pPr defTabSz="914400">
              <a:buFont typeface="Wingdings 2" pitchFamily="18" charset="2"/>
              <a:buNone/>
              <a:defRPr/>
            </a:pPr>
            <a:r>
              <a:rPr lang="en-US" sz="1400" dirty="0" err="1">
                <a:solidFill>
                  <a:prstClr val="black"/>
                </a:solidFill>
                <a:latin typeface="Tw Cen MT"/>
              </a:rPr>
              <a:t>Tsundzukani</a:t>
            </a:r>
            <a:r>
              <a:rPr lang="en-US" sz="1400" dirty="0">
                <a:solidFill>
                  <a:prstClr val="black"/>
                </a:solidFill>
                <a:latin typeface="Tw Cen MT"/>
              </a:rPr>
              <a:t> </a:t>
            </a:r>
            <a:r>
              <a:rPr lang="en-US" sz="1400" dirty="0" err="1">
                <a:solidFill>
                  <a:prstClr val="black"/>
                </a:solidFill>
                <a:latin typeface="Tw Cen MT"/>
              </a:rPr>
              <a:t>Siwelane</a:t>
            </a:r>
            <a:endParaRPr lang="en-US" sz="1400" dirty="0">
              <a:solidFill>
                <a:prstClr val="black"/>
              </a:solidFill>
              <a:latin typeface="Tw Cen MT"/>
            </a:endParaRPr>
          </a:p>
          <a:p>
            <a:pPr defTabSz="914400">
              <a:buFont typeface="Wingdings 2" pitchFamily="18" charset="2"/>
              <a:buNone/>
              <a:defRPr/>
            </a:pPr>
            <a:r>
              <a:rPr lang="en-US" sz="1400" dirty="0">
                <a:solidFill>
                  <a:prstClr val="black"/>
                </a:solidFill>
                <a:latin typeface="Tw Cen MT"/>
              </a:rPr>
              <a:t>Simon </a:t>
            </a:r>
            <a:r>
              <a:rPr lang="en-US" sz="1400" dirty="0" err="1">
                <a:solidFill>
                  <a:prstClr val="black"/>
                </a:solidFill>
                <a:latin typeface="Tw Cen MT"/>
              </a:rPr>
              <a:t>Mjoli</a:t>
            </a:r>
            <a:endParaRPr lang="en-US" sz="1400" dirty="0">
              <a:solidFill>
                <a:prstClr val="black"/>
              </a:solidFill>
              <a:latin typeface="Tw Cen MT"/>
            </a:endParaRPr>
          </a:p>
          <a:p>
            <a:pPr defTabSz="914400">
              <a:buFont typeface="Wingdings 2" pitchFamily="18" charset="2"/>
              <a:buNone/>
              <a:defRPr/>
            </a:pPr>
            <a:r>
              <a:rPr lang="en-US" sz="1400" dirty="0" err="1">
                <a:solidFill>
                  <a:prstClr val="black"/>
                </a:solidFill>
                <a:latin typeface="Tw Cen MT"/>
              </a:rPr>
              <a:t>Dumisani</a:t>
            </a:r>
            <a:r>
              <a:rPr lang="en-US" sz="1400" dirty="0">
                <a:solidFill>
                  <a:prstClr val="black"/>
                </a:solidFill>
                <a:latin typeface="Tw Cen MT"/>
              </a:rPr>
              <a:t> </a:t>
            </a:r>
            <a:r>
              <a:rPr lang="en-US" sz="1400" dirty="0" err="1">
                <a:solidFill>
                  <a:prstClr val="black"/>
                </a:solidFill>
                <a:latin typeface="Tw Cen MT"/>
              </a:rPr>
              <a:t>Rebombo</a:t>
            </a:r>
            <a:endParaRPr lang="en-US" sz="1400" dirty="0">
              <a:solidFill>
                <a:prstClr val="black"/>
              </a:solidFill>
              <a:latin typeface="Tw Cen MT"/>
            </a:endParaRPr>
          </a:p>
          <a:p>
            <a:pPr defTabSz="914400">
              <a:buFont typeface="Wingdings 2" pitchFamily="18" charset="2"/>
              <a:buNone/>
              <a:defRPr/>
            </a:pPr>
            <a:r>
              <a:rPr lang="en-US" sz="1400" dirty="0">
                <a:solidFill>
                  <a:prstClr val="black"/>
                </a:solidFill>
                <a:latin typeface="Tw Cen MT"/>
              </a:rPr>
              <a:t>Edwin </a:t>
            </a:r>
            <a:r>
              <a:rPr lang="en-US" sz="1400" dirty="0" err="1">
                <a:solidFill>
                  <a:prstClr val="black"/>
                </a:solidFill>
                <a:latin typeface="Tw Cen MT"/>
              </a:rPr>
              <a:t>Maroga</a:t>
            </a:r>
            <a:endParaRPr lang="en-US" sz="1400" dirty="0">
              <a:solidFill>
                <a:prstClr val="black"/>
              </a:solidFill>
              <a:latin typeface="Tw Cen MT"/>
            </a:endParaRPr>
          </a:p>
          <a:p>
            <a:pPr defTabSz="914400">
              <a:buFont typeface="Wingdings 2" pitchFamily="18" charset="2"/>
              <a:buNone/>
              <a:defRPr/>
            </a:pPr>
            <a:r>
              <a:rPr lang="en-US" sz="1400" dirty="0" err="1">
                <a:solidFill>
                  <a:prstClr val="black"/>
                </a:solidFill>
                <a:latin typeface="Tw Cen MT"/>
              </a:rPr>
              <a:t>Senamile</a:t>
            </a:r>
            <a:r>
              <a:rPr lang="en-US" sz="1400" dirty="0">
                <a:solidFill>
                  <a:prstClr val="black"/>
                </a:solidFill>
                <a:latin typeface="Tw Cen MT"/>
              </a:rPr>
              <a:t> </a:t>
            </a:r>
            <a:r>
              <a:rPr lang="en-US" sz="1400" dirty="0" err="1">
                <a:solidFill>
                  <a:prstClr val="black"/>
                </a:solidFill>
                <a:latin typeface="Tw Cen MT"/>
              </a:rPr>
              <a:t>Ndlovu</a:t>
            </a:r>
            <a:endParaRPr lang="en-US" sz="1400" dirty="0">
              <a:solidFill>
                <a:prstClr val="black"/>
              </a:solidFill>
              <a:latin typeface="Tw Cen MT"/>
            </a:endParaRPr>
          </a:p>
          <a:p>
            <a:pPr defTabSz="914400">
              <a:buFont typeface="Wingdings 2" pitchFamily="18" charset="2"/>
              <a:buNone/>
              <a:defRPr/>
            </a:pPr>
            <a:r>
              <a:rPr lang="en-US" sz="1400" dirty="0">
                <a:solidFill>
                  <a:prstClr val="black"/>
                </a:solidFill>
                <a:latin typeface="Tw Cen MT"/>
              </a:rPr>
              <a:t>Audrey </a:t>
            </a:r>
            <a:r>
              <a:rPr lang="en-US" sz="1400" dirty="0" err="1">
                <a:solidFill>
                  <a:prstClr val="black"/>
                </a:solidFill>
                <a:latin typeface="Tw Cen MT"/>
              </a:rPr>
              <a:t>Khosa</a:t>
            </a:r>
            <a:endParaRPr lang="en-US" sz="1400" dirty="0">
              <a:solidFill>
                <a:prstClr val="black"/>
              </a:solidFill>
              <a:latin typeface="Tw Cen MT"/>
            </a:endParaRPr>
          </a:p>
        </p:txBody>
      </p:sp>
      <p:cxnSp>
        <p:nvCxnSpPr>
          <p:cNvPr id="10" name="Straight Connector 9"/>
          <p:cNvCxnSpPr/>
          <p:nvPr/>
        </p:nvCxnSpPr>
        <p:spPr>
          <a:xfrm flipV="1">
            <a:off x="456065" y="877768"/>
            <a:ext cx="7996273" cy="36632"/>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8616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Content Placeholder 4"/>
          <p:cNvPicPr>
            <a:picLocks noGrp="1" noChangeAspect="1"/>
          </p:cNvPicPr>
          <p:nvPr>
            <p:ph idx="1"/>
          </p:nvPr>
        </p:nvPicPr>
        <p:blipFill>
          <a:blip r:embed="rId3" cstate="email">
            <a:extLst>
              <a:ext uri="{28A0092B-C50C-407E-A947-70E740481C1C}">
                <a14:useLocalDpi xmlns:a14="http://schemas.microsoft.com/office/drawing/2010/main" val="0"/>
              </a:ext>
            </a:extLst>
          </a:blip>
          <a:srcRect t="-1881" b="4979"/>
          <a:stretch>
            <a:fillRect/>
          </a:stretch>
        </p:blipFill>
        <p:spPr>
          <a:xfrm>
            <a:off x="304800" y="152400"/>
            <a:ext cx="8534400" cy="6324600"/>
          </a:xfrm>
        </p:spPr>
      </p:pic>
    </p:spTree>
    <p:extLst>
      <p:ext uri="{BB962C8B-B14F-4D97-AF65-F5344CB8AC3E}">
        <p14:creationId xmlns:p14="http://schemas.microsoft.com/office/powerpoint/2010/main" val="140983549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4330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Social determinants that increase risk</a:t>
            </a:r>
            <a:endParaRPr lang="en-US" dirty="0"/>
          </a:p>
        </p:txBody>
      </p:sp>
      <p:sp>
        <p:nvSpPr>
          <p:cNvPr id="10243" name="Rectangle 3"/>
          <p:cNvSpPr>
            <a:spLocks noGrp="1" noChangeArrowheads="1"/>
          </p:cNvSpPr>
          <p:nvPr>
            <p:ph type="body" idx="1"/>
          </p:nvPr>
        </p:nvSpPr>
        <p:spPr>
          <a:xfrm>
            <a:off x="381000" y="2071795"/>
            <a:ext cx="8305800" cy="4648200"/>
          </a:xfrm>
        </p:spPr>
        <p:txBody>
          <a:bodyPr>
            <a:normAutofit/>
          </a:bodyPr>
          <a:lstStyle/>
          <a:p>
            <a:pPr eaLnBrk="1" hangingPunct="1">
              <a:lnSpc>
                <a:spcPct val="80000"/>
              </a:lnSpc>
            </a:pPr>
            <a:r>
              <a:rPr lang="en-US" sz="2800" dirty="0"/>
              <a:t>Education/Schooling</a:t>
            </a:r>
          </a:p>
          <a:p>
            <a:pPr eaLnBrk="1" hangingPunct="1">
              <a:lnSpc>
                <a:spcPct val="80000"/>
              </a:lnSpc>
            </a:pPr>
            <a:r>
              <a:rPr lang="en-US" sz="2800" dirty="0"/>
              <a:t>Poverty</a:t>
            </a:r>
          </a:p>
          <a:p>
            <a:pPr eaLnBrk="1" hangingPunct="1">
              <a:lnSpc>
                <a:spcPct val="80000"/>
              </a:lnSpc>
            </a:pPr>
            <a:r>
              <a:rPr lang="en-US" sz="2800" dirty="0"/>
              <a:t>Gender Inequity/Violence</a:t>
            </a:r>
          </a:p>
          <a:p>
            <a:pPr eaLnBrk="1" hangingPunct="1">
              <a:lnSpc>
                <a:spcPct val="80000"/>
              </a:lnSpc>
            </a:pPr>
            <a:r>
              <a:rPr lang="en-US" sz="2800" dirty="0"/>
              <a:t>Mental Health</a:t>
            </a:r>
          </a:p>
          <a:p>
            <a:pPr eaLnBrk="1" hangingPunct="1">
              <a:lnSpc>
                <a:spcPct val="80000"/>
              </a:lnSpc>
            </a:pPr>
            <a:r>
              <a:rPr lang="en-US" sz="2800" dirty="0"/>
              <a:t>Alcohol/Drugs</a:t>
            </a:r>
          </a:p>
        </p:txBody>
      </p:sp>
    </p:spTree>
    <p:extLst>
      <p:ext uri="{BB962C8B-B14F-4D97-AF65-F5344CB8AC3E}">
        <p14:creationId xmlns:p14="http://schemas.microsoft.com/office/powerpoint/2010/main" val="264580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A05FC4-EE7B-4C06-A149-2C6E76442EC4}"/>
              </a:ext>
            </a:extLst>
          </p:cNvPr>
          <p:cNvSpPr>
            <a:spLocks noGrp="1"/>
          </p:cNvSpPr>
          <p:nvPr>
            <p:ph type="body" sz="quarter" idx="10"/>
          </p:nvPr>
        </p:nvSpPr>
        <p:spPr>
          <a:xfrm>
            <a:off x="879230" y="2520466"/>
            <a:ext cx="7391400" cy="3962400"/>
          </a:xfrm>
        </p:spPr>
        <p:txBody>
          <a:bodyPr>
            <a:normAutofit fontScale="77500" lnSpcReduction="20000"/>
          </a:bodyPr>
          <a:lstStyle/>
          <a:p>
            <a:pPr>
              <a:defRPr/>
            </a:pPr>
            <a:r>
              <a:rPr lang="en-US" dirty="0">
                <a:latin typeface="Arial" charset="0"/>
              </a:rPr>
              <a:t>Randomized Controlled Trial</a:t>
            </a:r>
          </a:p>
          <a:p>
            <a:pPr>
              <a:defRPr/>
            </a:pPr>
            <a:r>
              <a:rPr lang="en-US" u="sng" dirty="0">
                <a:latin typeface="Arial" charset="0"/>
              </a:rPr>
              <a:t>Intervention</a:t>
            </a:r>
            <a:r>
              <a:rPr lang="en-US" dirty="0">
                <a:latin typeface="Arial" charset="0"/>
              </a:rPr>
              <a:t>: Cash transfer conditional on school attendance to young woman and parent/guardian</a:t>
            </a:r>
          </a:p>
          <a:p>
            <a:pPr>
              <a:defRPr/>
            </a:pPr>
            <a:r>
              <a:rPr lang="en-US" u="sng" dirty="0">
                <a:latin typeface="Arial" charset="0"/>
              </a:rPr>
              <a:t>Population</a:t>
            </a:r>
            <a:r>
              <a:rPr lang="en-US" dirty="0">
                <a:latin typeface="Arial" charset="0"/>
              </a:rPr>
              <a:t>:~ 2,500 South African young women in grades 8-11, ages 13-20 yrs.(Agincourt, South Africa)</a:t>
            </a:r>
          </a:p>
          <a:p>
            <a:pPr>
              <a:defRPr/>
            </a:pPr>
            <a:r>
              <a:rPr lang="en-US" u="sng" dirty="0">
                <a:latin typeface="Arial" charset="0"/>
              </a:rPr>
              <a:t>Primary endpoint</a:t>
            </a:r>
            <a:r>
              <a:rPr lang="en-US" dirty="0">
                <a:latin typeface="Arial" charset="0"/>
              </a:rPr>
              <a:t>: HIV incidence in young women</a:t>
            </a:r>
          </a:p>
          <a:p>
            <a:pPr>
              <a:defRPr/>
            </a:pPr>
            <a:r>
              <a:rPr lang="en-US" u="sng" dirty="0">
                <a:latin typeface="Arial" charset="0"/>
              </a:rPr>
              <a:t>Secondary endpoints</a:t>
            </a:r>
            <a:r>
              <a:rPr lang="en-US" dirty="0">
                <a:latin typeface="Arial" charset="0"/>
              </a:rPr>
              <a:t>: HSV-2, pregnancy, school </a:t>
            </a:r>
          </a:p>
          <a:p>
            <a:pPr marL="0" indent="0">
              <a:buNone/>
              <a:defRPr/>
            </a:pPr>
            <a:r>
              <a:rPr lang="en-US" dirty="0">
                <a:latin typeface="Arial" charset="0"/>
              </a:rPr>
              <a:t>     attendance, number of sex partners, IPV, number of</a:t>
            </a:r>
          </a:p>
          <a:p>
            <a:pPr marL="0" indent="0">
              <a:buNone/>
              <a:defRPr/>
            </a:pPr>
            <a:r>
              <a:rPr lang="en-US" dirty="0">
                <a:latin typeface="Arial" charset="0"/>
              </a:rPr>
              <a:t>     unprotected sex acts, age difference with sex </a:t>
            </a:r>
          </a:p>
          <a:p>
            <a:pPr marL="0" indent="0">
              <a:buNone/>
              <a:defRPr/>
            </a:pPr>
            <a:r>
              <a:rPr lang="en-US" dirty="0">
                <a:latin typeface="Arial" charset="0"/>
              </a:rPr>
              <a:t>     partner and age of coital debut.</a:t>
            </a:r>
          </a:p>
          <a:p>
            <a:pPr>
              <a:defRPr/>
            </a:pPr>
            <a:r>
              <a:rPr lang="en-US" dirty="0">
                <a:latin typeface="Arial" charset="0"/>
              </a:rPr>
              <a:t>Monthly payment conditioned on 80% school </a:t>
            </a:r>
          </a:p>
          <a:p>
            <a:pPr marL="0" indent="0">
              <a:buNone/>
              <a:defRPr/>
            </a:pPr>
            <a:r>
              <a:rPr lang="en-US" dirty="0">
                <a:latin typeface="Arial" charset="0"/>
              </a:rPr>
              <a:t>     attendance: R100 girl/ R200 guardian</a:t>
            </a:r>
          </a:p>
          <a:p>
            <a:endParaRPr lang="en-US" dirty="0"/>
          </a:p>
        </p:txBody>
      </p:sp>
      <p:sp>
        <p:nvSpPr>
          <p:cNvPr id="3" name="Title 2">
            <a:extLst>
              <a:ext uri="{FF2B5EF4-FFF2-40B4-BE49-F238E27FC236}">
                <a16:creationId xmlns:a16="http://schemas.microsoft.com/office/drawing/2014/main" id="{92C6E5DB-3EB5-4659-AD00-DD498405047F}"/>
              </a:ext>
            </a:extLst>
          </p:cNvPr>
          <p:cNvSpPr>
            <a:spLocks noGrp="1"/>
          </p:cNvSpPr>
          <p:nvPr>
            <p:ph type="title"/>
          </p:nvPr>
        </p:nvSpPr>
        <p:spPr>
          <a:xfrm>
            <a:off x="838200" y="1359878"/>
            <a:ext cx="7467600" cy="1230924"/>
          </a:xfrm>
        </p:spPr>
        <p:txBody>
          <a:bodyPr>
            <a:normAutofit fontScale="90000"/>
          </a:bodyPr>
          <a:lstStyle/>
          <a:p>
            <a:r>
              <a:rPr lang="en-US" sz="3100" dirty="0"/>
              <a:t>HPTN 068: Effects of cash transfer and community mobilization for  prevention of HIV in young South African women</a:t>
            </a:r>
            <a:br>
              <a:rPr lang="en-US" dirty="0"/>
            </a:br>
            <a:endParaRPr lang="en-US" dirty="0"/>
          </a:p>
        </p:txBody>
      </p:sp>
      <p:pic>
        <p:nvPicPr>
          <p:cNvPr id="4" name="Picture 3" descr="swa koteka.JPG">
            <a:extLst>
              <a:ext uri="{FF2B5EF4-FFF2-40B4-BE49-F238E27FC236}">
                <a16:creationId xmlns:a16="http://schemas.microsoft.com/office/drawing/2014/main" id="{06123477-C1DF-41E4-9158-7D1C6DBBAC49}"/>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849721" y="5351489"/>
            <a:ext cx="2286345" cy="14969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Title 2">
            <a:extLst>
              <a:ext uri="{FF2B5EF4-FFF2-40B4-BE49-F238E27FC236}">
                <a16:creationId xmlns:a16="http://schemas.microsoft.com/office/drawing/2014/main" id="{AB75BB4F-31A4-433D-A4CA-BA9AA0CD01EC}"/>
              </a:ext>
            </a:extLst>
          </p:cNvPr>
          <p:cNvSpPr txBox="1">
            <a:spLocks/>
          </p:cNvSpPr>
          <p:nvPr/>
        </p:nvSpPr>
        <p:spPr>
          <a:xfrm>
            <a:off x="3197847" y="49707"/>
            <a:ext cx="5758337" cy="944562"/>
          </a:xfrm>
          <a:prstGeom prst="rect">
            <a:avLst/>
          </a:prstGeom>
        </p:spPr>
        <p:txBody>
          <a:bodyPr vert="horz" lIns="91440" tIns="45720" rIns="91440" bIns="45720" rtlCol="0" anchor="ctr">
            <a:normAutofit fontScale="97500"/>
          </a:bodyPr>
          <a:lstStyle>
            <a:lvl1pPr algn="l" defTabSz="914400" rtl="0" eaLnBrk="1" latinLnBrk="0" hangingPunct="1">
              <a:spcBef>
                <a:spcPct val="0"/>
              </a:spcBef>
              <a:buNone/>
              <a:defRPr sz="3600" b="1" kern="1200" baseline="0">
                <a:solidFill>
                  <a:srgbClr val="0E99C0"/>
                </a:solidFill>
                <a:latin typeface="Arial"/>
                <a:ea typeface="+mj-ea"/>
                <a:cs typeface="Aria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1" i="0" u="none" strike="noStrike" kern="1200" cap="none" spc="0" normalizeH="0" baseline="0" noProof="0" dirty="0">
                <a:ln>
                  <a:noFill/>
                </a:ln>
                <a:solidFill>
                  <a:prstClr val="white"/>
                </a:solidFill>
                <a:effectLst/>
                <a:uLnTx/>
                <a:uFillTx/>
                <a:latin typeface="Arial" charset="0"/>
                <a:ea typeface="+mj-ea"/>
                <a:cs typeface="Arial" charset="0"/>
              </a:rPr>
              <a:t>Swa Koteka (Yes, we can!)</a:t>
            </a:r>
            <a:endParaRPr kumimoji="0" lang="en-US" sz="3500" b="1" i="0" u="none" strike="noStrike" kern="1200" cap="none" spc="0" normalizeH="0" baseline="0" noProof="0" dirty="0">
              <a:ln>
                <a:noFill/>
              </a:ln>
              <a:solidFill>
                <a:prstClr val="white"/>
              </a:solidFill>
              <a:effectLst/>
              <a:uLnTx/>
              <a:uFillTx/>
              <a:latin typeface="Arial"/>
              <a:ea typeface="+mj-ea"/>
              <a:cs typeface="Arial"/>
            </a:endParaRPr>
          </a:p>
        </p:txBody>
      </p:sp>
    </p:spTree>
    <p:extLst>
      <p:ext uri="{BB962C8B-B14F-4D97-AF65-F5344CB8AC3E}">
        <p14:creationId xmlns:p14="http://schemas.microsoft.com/office/powerpoint/2010/main" val="468054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9"/>
          <p:cNvSpPr txBox="1">
            <a:spLocks noChangeArrowheads="1"/>
          </p:cNvSpPr>
          <p:nvPr/>
        </p:nvSpPr>
        <p:spPr bwMode="auto">
          <a:xfrm>
            <a:off x="1042988" y="-184150"/>
            <a:ext cx="5546725" cy="366713"/>
          </a:xfrm>
          <a:prstGeom prst="rect">
            <a:avLst/>
          </a:prstGeom>
          <a:noFill/>
          <a:ln w="9525">
            <a:noFill/>
            <a:miter lim="800000"/>
            <a:headEnd/>
            <a:tailEnd/>
          </a:ln>
        </p:spPr>
        <p:txBody>
          <a:bodyPr>
            <a:spAutoFit/>
          </a:bodyPr>
          <a:lstStyle/>
          <a:p>
            <a:pPr defTabSz="914400">
              <a:spcBef>
                <a:spcPct val="50000"/>
              </a:spcBef>
            </a:pPr>
            <a:endParaRPr lang="en-US">
              <a:solidFill>
                <a:prstClr val="black"/>
              </a:solidFill>
              <a:latin typeface="Calibri"/>
            </a:endParaRPr>
          </a:p>
        </p:txBody>
      </p:sp>
      <p:sp>
        <p:nvSpPr>
          <p:cNvPr id="13318" name="TextBox 5"/>
          <p:cNvSpPr txBox="1">
            <a:spLocks noChangeArrowheads="1"/>
          </p:cNvSpPr>
          <p:nvPr/>
        </p:nvSpPr>
        <p:spPr bwMode="auto">
          <a:xfrm>
            <a:off x="0" y="105588"/>
            <a:ext cx="9331569" cy="1077218"/>
          </a:xfrm>
          <a:prstGeom prst="rect">
            <a:avLst/>
          </a:prstGeom>
          <a:noFill/>
          <a:ln w="9525">
            <a:noFill/>
            <a:miter lim="800000"/>
            <a:headEnd/>
            <a:tailEnd/>
          </a:ln>
        </p:spPr>
        <p:txBody>
          <a:bodyPr wrap="square">
            <a:spAutoFit/>
          </a:bodyPr>
          <a:lstStyle/>
          <a:p>
            <a:pPr defTabSz="914400"/>
            <a:r>
              <a:rPr lang="en-US" sz="3200" b="1" dirty="0">
                <a:solidFill>
                  <a:srgbClr val="0E99C0"/>
                </a:solidFill>
                <a:latin typeface="Arial" panose="020B0604020202020204" pitchFamily="34" charset="0"/>
                <a:cs typeface="Arial" panose="020B0604020202020204" pitchFamily="34" charset="0"/>
              </a:rPr>
              <a:t>Study Site: Agincourt Health and </a:t>
            </a:r>
          </a:p>
          <a:p>
            <a:pPr defTabSz="914400"/>
            <a:r>
              <a:rPr lang="en-US" sz="3200" b="1" dirty="0">
                <a:solidFill>
                  <a:srgbClr val="0E99C0"/>
                </a:solidFill>
                <a:latin typeface="Arial" panose="020B0604020202020204" pitchFamily="34" charset="0"/>
                <a:cs typeface="Arial" panose="020B0604020202020204" pitchFamily="34" charset="0"/>
              </a:rPr>
              <a:t>Socio-Demographic Surveillance Site (AHDSS) </a:t>
            </a:r>
          </a:p>
        </p:txBody>
      </p:sp>
      <p:sp>
        <p:nvSpPr>
          <p:cNvPr id="3" name="TextBox 2"/>
          <p:cNvSpPr txBox="1"/>
          <p:nvPr/>
        </p:nvSpPr>
        <p:spPr>
          <a:xfrm>
            <a:off x="2161361" y="6565612"/>
            <a:ext cx="6982640" cy="338554"/>
          </a:xfrm>
          <a:prstGeom prst="rect">
            <a:avLst/>
          </a:prstGeom>
          <a:noFill/>
        </p:spPr>
        <p:txBody>
          <a:bodyPr wrap="square" rtlCol="0">
            <a:spAutoFit/>
          </a:bodyPr>
          <a:lstStyle/>
          <a:p>
            <a:pPr algn="ctr" defTabSz="914400"/>
            <a:r>
              <a:rPr lang="en-US" sz="1600" b="1" dirty="0">
                <a:solidFill>
                  <a:prstClr val="black"/>
                </a:solidFill>
                <a:latin typeface="Arial" panose="020B0604020202020204" pitchFamily="34" charset="0"/>
                <a:cs typeface="Arial" panose="020B0604020202020204" pitchFamily="34" charset="0"/>
              </a:rPr>
              <a:t>Kahn K, et al. IJE 2012.; Gomez-Olive X, et al AIDS Care 2013.   </a:t>
            </a:r>
          </a:p>
        </p:txBody>
      </p:sp>
      <p:pic>
        <p:nvPicPr>
          <p:cNvPr id="4" name="Picture 3" descr="StudySite.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058" y="1393002"/>
            <a:ext cx="6110655" cy="5202451"/>
          </a:xfrm>
          <a:prstGeom prst="rect">
            <a:avLst/>
          </a:prstGeom>
        </p:spPr>
      </p:pic>
      <p:cxnSp>
        <p:nvCxnSpPr>
          <p:cNvPr id="12" name="Straight Connector 11"/>
          <p:cNvCxnSpPr/>
          <p:nvPr/>
        </p:nvCxnSpPr>
        <p:spPr>
          <a:xfrm>
            <a:off x="602911" y="1305917"/>
            <a:ext cx="7391400" cy="1588"/>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pic>
        <p:nvPicPr>
          <p:cNvPr id="10242" name="Picture 2"/>
          <p:cNvPicPr>
            <a:picLocks noChangeAspect="1" noChangeArrowheads="1"/>
          </p:cNvPicPr>
          <p:nvPr/>
        </p:nvPicPr>
        <p:blipFill>
          <a:blip r:embed="rId4" cstate="print"/>
          <a:srcRect/>
          <a:stretch>
            <a:fillRect/>
          </a:stretch>
        </p:blipFill>
        <p:spPr bwMode="auto">
          <a:xfrm>
            <a:off x="40203" y="6356743"/>
            <a:ext cx="620725" cy="457200"/>
          </a:xfrm>
          <a:prstGeom prst="rect">
            <a:avLst/>
          </a:prstGeom>
          <a:noFill/>
          <a:ln w="9525">
            <a:noFill/>
            <a:miter lim="800000"/>
            <a:headEnd/>
            <a:tailEnd/>
          </a:ln>
        </p:spPr>
      </p:pic>
      <p:sp>
        <p:nvSpPr>
          <p:cNvPr id="11" name="TextBox 10"/>
          <p:cNvSpPr txBox="1"/>
          <p:nvPr/>
        </p:nvSpPr>
        <p:spPr>
          <a:xfrm>
            <a:off x="6228173" y="2092750"/>
            <a:ext cx="2527853" cy="4062651"/>
          </a:xfrm>
          <a:prstGeom prst="rect">
            <a:avLst/>
          </a:prstGeom>
          <a:noFill/>
        </p:spPr>
        <p:txBody>
          <a:bodyPr wrap="square" rtlCol="0">
            <a:spAutoFit/>
          </a:bodyPr>
          <a:lstStyle/>
          <a:p>
            <a:pPr marL="342900" indent="-342900" defTabSz="914400">
              <a:lnSpc>
                <a:spcPct val="90000"/>
              </a:lnSpc>
              <a:spcAft>
                <a:spcPct val="30000"/>
              </a:spcAft>
              <a:buFont typeface="Arial"/>
              <a:buChar char="•"/>
            </a:pPr>
            <a:r>
              <a:rPr lang="en-US" sz="2000" dirty="0">
                <a:solidFill>
                  <a:prstClr val="black"/>
                </a:solidFill>
                <a:latin typeface="Arial"/>
                <a:cs typeface="Arial"/>
              </a:rPr>
              <a:t>Ehlanzeni District, Mpumalanga Province</a:t>
            </a:r>
          </a:p>
          <a:p>
            <a:pPr marL="342900" indent="-342900" defTabSz="914400">
              <a:lnSpc>
                <a:spcPct val="90000"/>
              </a:lnSpc>
              <a:spcAft>
                <a:spcPct val="30000"/>
              </a:spcAft>
              <a:buFont typeface="Arial"/>
              <a:buChar char="•"/>
            </a:pPr>
            <a:r>
              <a:rPr lang="en-US" sz="2000" dirty="0">
                <a:solidFill>
                  <a:prstClr val="black"/>
                </a:solidFill>
                <a:latin typeface="Arial"/>
                <a:cs typeface="Arial"/>
              </a:rPr>
              <a:t>28 villages,     115,000 people, 420 km</a:t>
            </a:r>
            <a:r>
              <a:rPr lang="en-US" sz="2000" baseline="30000" dirty="0">
                <a:solidFill>
                  <a:prstClr val="black"/>
                </a:solidFill>
                <a:latin typeface="Arial"/>
                <a:cs typeface="Arial"/>
              </a:rPr>
              <a:t>2</a:t>
            </a:r>
            <a:endParaRPr lang="en-US" sz="2000" dirty="0">
              <a:solidFill>
                <a:prstClr val="black"/>
              </a:solidFill>
              <a:latin typeface="Arial"/>
              <a:cs typeface="Arial"/>
            </a:endParaRPr>
          </a:p>
          <a:p>
            <a:pPr marL="342900" indent="-342900" defTabSz="914400">
              <a:lnSpc>
                <a:spcPct val="90000"/>
              </a:lnSpc>
              <a:spcAft>
                <a:spcPct val="30000"/>
              </a:spcAft>
              <a:buFont typeface="Arial"/>
              <a:buChar char="•"/>
            </a:pPr>
            <a:r>
              <a:rPr lang="en-US" sz="2000" dirty="0">
                <a:solidFill>
                  <a:prstClr val="black"/>
                </a:solidFill>
                <a:latin typeface="Arial"/>
                <a:cs typeface="Arial"/>
              </a:rPr>
              <a:t>HIV Prevalence 46% and 45% among women and men 35-39 years.</a:t>
            </a:r>
          </a:p>
          <a:p>
            <a:pPr defTabSz="914400"/>
            <a:endParaRPr lang="en-US" dirty="0">
              <a:solidFill>
                <a:prstClr val="black"/>
              </a:solidFill>
              <a:latin typeface="Calibri"/>
            </a:endParaRPr>
          </a:p>
        </p:txBody>
      </p:sp>
    </p:spTree>
    <p:extLst>
      <p:ext uri="{BB962C8B-B14F-4D97-AF65-F5344CB8AC3E}">
        <p14:creationId xmlns:p14="http://schemas.microsoft.com/office/powerpoint/2010/main" val="20809279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6102" y="1783391"/>
            <a:ext cx="3570143" cy="3474680"/>
          </a:xfrm>
        </p:spPr>
        <p:txBody>
          <a:bodyPr>
            <a:normAutofit fontScale="92500" lnSpcReduction="10000"/>
          </a:bodyPr>
          <a:lstStyle/>
          <a:p>
            <a:r>
              <a:rPr lang="en-US" dirty="0"/>
              <a:t>2,533 young women were enrolled March 2011- December 2012.</a:t>
            </a:r>
          </a:p>
          <a:p>
            <a:pPr marL="0" indent="0">
              <a:buNone/>
            </a:pPr>
            <a:endParaRPr lang="en-US" dirty="0"/>
          </a:p>
          <a:p>
            <a:r>
              <a:rPr lang="en-US" dirty="0"/>
              <a:t>2,448 were HIV uninfected at enrollment (81 HIV+, 4 unknown status).</a:t>
            </a:r>
          </a:p>
          <a:p>
            <a:endParaRPr lang="en-US" dirty="0"/>
          </a:p>
        </p:txBody>
      </p:sp>
      <p:sp>
        <p:nvSpPr>
          <p:cNvPr id="3" name="Title 2"/>
          <p:cNvSpPr>
            <a:spLocks noGrp="1"/>
          </p:cNvSpPr>
          <p:nvPr>
            <p:ph type="title"/>
          </p:nvPr>
        </p:nvSpPr>
        <p:spPr>
          <a:xfrm>
            <a:off x="696595" y="638283"/>
            <a:ext cx="7467600" cy="944562"/>
          </a:xfrm>
        </p:spPr>
        <p:txBody>
          <a:bodyPr/>
          <a:lstStyle/>
          <a:p>
            <a:r>
              <a:rPr lang="en-US" dirty="0"/>
              <a:t>Results: Baseline</a:t>
            </a:r>
          </a:p>
        </p:txBody>
      </p:sp>
      <p:graphicFrame>
        <p:nvGraphicFramePr>
          <p:cNvPr id="7" name="Table 6"/>
          <p:cNvGraphicFramePr>
            <a:graphicFrameLocks noGrp="1"/>
          </p:cNvGraphicFramePr>
          <p:nvPr>
            <p:extLst/>
          </p:nvPr>
        </p:nvGraphicFramePr>
        <p:xfrm>
          <a:off x="3984171" y="1894112"/>
          <a:ext cx="4800418" cy="3930463"/>
        </p:xfrm>
        <a:graphic>
          <a:graphicData uri="http://schemas.openxmlformats.org/drawingml/2006/table">
            <a:tbl>
              <a:tblPr firstRow="1" bandRow="1">
                <a:tableStyleId>{5C22544A-7EE6-4342-B048-85BDC9FD1C3A}</a:tableStyleId>
              </a:tblPr>
              <a:tblGrid>
                <a:gridCol w="2400209">
                  <a:extLst>
                    <a:ext uri="{9D8B030D-6E8A-4147-A177-3AD203B41FA5}">
                      <a16:colId xmlns:a16="http://schemas.microsoft.com/office/drawing/2014/main" val="20000"/>
                    </a:ext>
                  </a:extLst>
                </a:gridCol>
                <a:gridCol w="2400209">
                  <a:extLst>
                    <a:ext uri="{9D8B030D-6E8A-4147-A177-3AD203B41FA5}">
                      <a16:colId xmlns:a16="http://schemas.microsoft.com/office/drawing/2014/main" val="20001"/>
                    </a:ext>
                  </a:extLst>
                </a:gridCol>
              </a:tblGrid>
              <a:tr h="481231">
                <a:tc>
                  <a:txBody>
                    <a:bodyPr/>
                    <a:lstStyle/>
                    <a:p>
                      <a:r>
                        <a:rPr lang="en-US" dirty="0"/>
                        <a:t>Baseline</a:t>
                      </a:r>
                    </a:p>
                  </a:txBody>
                  <a:tcPr>
                    <a:solidFill>
                      <a:srgbClr val="0E99C0"/>
                    </a:solidFill>
                  </a:tcPr>
                </a:tc>
                <a:tc>
                  <a:txBody>
                    <a:bodyPr/>
                    <a:lstStyle/>
                    <a:p>
                      <a:endParaRPr lang="en-US" dirty="0"/>
                    </a:p>
                  </a:txBody>
                  <a:tcPr>
                    <a:solidFill>
                      <a:srgbClr val="0E99C0"/>
                    </a:solidFill>
                  </a:tcPr>
                </a:tc>
                <a:extLst>
                  <a:ext uri="{0D108BD9-81ED-4DB2-BD59-A6C34878D82A}">
                    <a16:rowId xmlns:a16="http://schemas.microsoft.com/office/drawing/2014/main" val="10000"/>
                  </a:ext>
                </a:extLst>
              </a:tr>
              <a:tr h="431154">
                <a:tc>
                  <a:txBody>
                    <a:bodyPr/>
                    <a:lstStyle/>
                    <a:p>
                      <a:r>
                        <a:rPr lang="en-US" dirty="0"/>
                        <a:t>Age (Median, IQR)</a:t>
                      </a:r>
                    </a:p>
                  </a:txBody>
                  <a:tcPr>
                    <a:solidFill>
                      <a:srgbClr val="0E99C0">
                        <a:alpha val="50000"/>
                      </a:srgbClr>
                    </a:solidFill>
                  </a:tcPr>
                </a:tc>
                <a:tc>
                  <a:txBody>
                    <a:bodyPr/>
                    <a:lstStyle/>
                    <a:p>
                      <a:pPr algn="ctr"/>
                      <a:r>
                        <a:rPr lang="en-US" dirty="0"/>
                        <a:t>15 (14-17)</a:t>
                      </a:r>
                    </a:p>
                  </a:txBody>
                  <a:tcPr>
                    <a:solidFill>
                      <a:srgbClr val="0E99C0">
                        <a:alpha val="50000"/>
                      </a:srgbClr>
                    </a:solidFill>
                  </a:tcPr>
                </a:tc>
                <a:extLst>
                  <a:ext uri="{0D108BD9-81ED-4DB2-BD59-A6C34878D82A}">
                    <a16:rowId xmlns:a16="http://schemas.microsoft.com/office/drawing/2014/main" val="10001"/>
                  </a:ext>
                </a:extLst>
              </a:tr>
              <a:tr h="431154">
                <a:tc>
                  <a:txBody>
                    <a:bodyPr/>
                    <a:lstStyle/>
                    <a:p>
                      <a:r>
                        <a:rPr lang="en-US" dirty="0"/>
                        <a:t>Ever sex</a:t>
                      </a:r>
                    </a:p>
                  </a:txBody>
                  <a:tcPr>
                    <a:solidFill>
                      <a:srgbClr val="0E99C0">
                        <a:alpha val="20000"/>
                      </a:srgbClr>
                    </a:solidFill>
                  </a:tcPr>
                </a:tc>
                <a:tc>
                  <a:txBody>
                    <a:bodyPr/>
                    <a:lstStyle/>
                    <a:p>
                      <a:pPr algn="ctr"/>
                      <a:r>
                        <a:rPr lang="en-US" dirty="0"/>
                        <a:t>26.6%</a:t>
                      </a:r>
                    </a:p>
                  </a:txBody>
                  <a:tcPr>
                    <a:solidFill>
                      <a:srgbClr val="0E99C0">
                        <a:alpha val="20000"/>
                      </a:srgbClr>
                    </a:solidFill>
                  </a:tcPr>
                </a:tc>
                <a:extLst>
                  <a:ext uri="{0D108BD9-81ED-4DB2-BD59-A6C34878D82A}">
                    <a16:rowId xmlns:a16="http://schemas.microsoft.com/office/drawing/2014/main" val="10002"/>
                  </a:ext>
                </a:extLst>
              </a:tr>
              <a:tr h="431154">
                <a:tc>
                  <a:txBody>
                    <a:bodyPr/>
                    <a:lstStyle/>
                    <a:p>
                      <a:r>
                        <a:rPr lang="en-US" dirty="0"/>
                        <a:t>HIV</a:t>
                      </a:r>
                    </a:p>
                  </a:txBody>
                  <a:tcPr>
                    <a:solidFill>
                      <a:srgbClr val="0E99C0">
                        <a:alpha val="50000"/>
                      </a:srgbClr>
                    </a:solidFill>
                  </a:tcPr>
                </a:tc>
                <a:tc>
                  <a:txBody>
                    <a:bodyPr/>
                    <a:lstStyle/>
                    <a:p>
                      <a:pPr algn="ctr"/>
                      <a:r>
                        <a:rPr lang="en-US" dirty="0"/>
                        <a:t>3.2%</a:t>
                      </a:r>
                    </a:p>
                  </a:txBody>
                  <a:tcPr>
                    <a:solidFill>
                      <a:srgbClr val="0E99C0">
                        <a:alpha val="50000"/>
                      </a:srgbClr>
                    </a:solidFill>
                  </a:tcPr>
                </a:tc>
                <a:extLst>
                  <a:ext uri="{0D108BD9-81ED-4DB2-BD59-A6C34878D82A}">
                    <a16:rowId xmlns:a16="http://schemas.microsoft.com/office/drawing/2014/main" val="10003"/>
                  </a:ext>
                </a:extLst>
              </a:tr>
              <a:tr h="431154">
                <a:tc>
                  <a:txBody>
                    <a:bodyPr/>
                    <a:lstStyle/>
                    <a:p>
                      <a:r>
                        <a:rPr lang="en-US" dirty="0"/>
                        <a:t>HSV-2</a:t>
                      </a:r>
                    </a:p>
                  </a:txBody>
                  <a:tcPr>
                    <a:solidFill>
                      <a:srgbClr val="0E99C0">
                        <a:alpha val="20000"/>
                      </a:srgbClr>
                    </a:solidFill>
                  </a:tcPr>
                </a:tc>
                <a:tc>
                  <a:txBody>
                    <a:bodyPr/>
                    <a:lstStyle/>
                    <a:p>
                      <a:pPr algn="ctr"/>
                      <a:r>
                        <a:rPr lang="en-US" dirty="0"/>
                        <a:t>4.4%</a:t>
                      </a:r>
                    </a:p>
                  </a:txBody>
                  <a:tcPr>
                    <a:solidFill>
                      <a:srgbClr val="0E99C0">
                        <a:alpha val="20000"/>
                      </a:srgbClr>
                    </a:solidFill>
                  </a:tcPr>
                </a:tc>
                <a:extLst>
                  <a:ext uri="{0D108BD9-81ED-4DB2-BD59-A6C34878D82A}">
                    <a16:rowId xmlns:a16="http://schemas.microsoft.com/office/drawing/2014/main" val="10004"/>
                  </a:ext>
                </a:extLst>
              </a:tr>
              <a:tr h="431154">
                <a:tc>
                  <a:txBody>
                    <a:bodyPr/>
                    <a:lstStyle/>
                    <a:p>
                      <a:r>
                        <a:rPr lang="en-US" dirty="0"/>
                        <a:t>Ever Pregnant</a:t>
                      </a:r>
                    </a:p>
                  </a:txBody>
                  <a:tcPr>
                    <a:solidFill>
                      <a:srgbClr val="0E99C0">
                        <a:alpha val="50000"/>
                      </a:srgbClr>
                    </a:solidFill>
                  </a:tcPr>
                </a:tc>
                <a:tc>
                  <a:txBody>
                    <a:bodyPr/>
                    <a:lstStyle/>
                    <a:p>
                      <a:pPr algn="ctr"/>
                      <a:r>
                        <a:rPr lang="en-US" dirty="0"/>
                        <a:t>8.9%</a:t>
                      </a:r>
                    </a:p>
                  </a:txBody>
                  <a:tcPr>
                    <a:solidFill>
                      <a:srgbClr val="0E99C0">
                        <a:alpha val="50000"/>
                      </a:srgbClr>
                    </a:solidFill>
                  </a:tcPr>
                </a:tc>
                <a:extLst>
                  <a:ext uri="{0D108BD9-81ED-4DB2-BD59-A6C34878D82A}">
                    <a16:rowId xmlns:a16="http://schemas.microsoft.com/office/drawing/2014/main" val="10005"/>
                  </a:ext>
                </a:extLst>
              </a:tr>
              <a:tr h="431154">
                <a:tc>
                  <a:txBody>
                    <a:bodyPr/>
                    <a:lstStyle/>
                    <a:p>
                      <a:r>
                        <a:rPr lang="en-US" dirty="0"/>
                        <a:t>Orphan</a:t>
                      </a:r>
                    </a:p>
                  </a:txBody>
                  <a:tcPr>
                    <a:solidFill>
                      <a:srgbClr val="0E99C0">
                        <a:alpha val="20000"/>
                      </a:srgbClr>
                    </a:solidFill>
                  </a:tcPr>
                </a:tc>
                <a:tc>
                  <a:txBody>
                    <a:bodyPr/>
                    <a:lstStyle/>
                    <a:p>
                      <a:pPr algn="ctr"/>
                      <a:r>
                        <a:rPr lang="en-US" dirty="0"/>
                        <a:t>28.6%</a:t>
                      </a:r>
                    </a:p>
                  </a:txBody>
                  <a:tcPr>
                    <a:solidFill>
                      <a:srgbClr val="0E99C0">
                        <a:alpha val="20000"/>
                      </a:srgbClr>
                    </a:solidFill>
                  </a:tcPr>
                </a:tc>
                <a:extLst>
                  <a:ext uri="{0D108BD9-81ED-4DB2-BD59-A6C34878D82A}">
                    <a16:rowId xmlns:a16="http://schemas.microsoft.com/office/drawing/2014/main" val="10006"/>
                  </a:ext>
                </a:extLst>
              </a:tr>
              <a:tr h="431154">
                <a:tc>
                  <a:txBody>
                    <a:bodyPr/>
                    <a:lstStyle/>
                    <a:p>
                      <a:r>
                        <a:rPr lang="en-US" dirty="0"/>
                        <a:t>Food insecurity</a:t>
                      </a:r>
                    </a:p>
                  </a:txBody>
                  <a:tcPr>
                    <a:solidFill>
                      <a:srgbClr val="0E99C0">
                        <a:alpha val="20000"/>
                      </a:srgbClr>
                    </a:solidFill>
                  </a:tcPr>
                </a:tc>
                <a:tc>
                  <a:txBody>
                    <a:bodyPr/>
                    <a:lstStyle/>
                    <a:p>
                      <a:pPr algn="ctr"/>
                      <a:r>
                        <a:rPr lang="en-US" dirty="0"/>
                        <a:t>34.3%</a:t>
                      </a:r>
                    </a:p>
                  </a:txBody>
                  <a:tcPr>
                    <a:solidFill>
                      <a:srgbClr val="0E99C0">
                        <a:alpha val="20000"/>
                      </a:srgbClr>
                    </a:solidFill>
                  </a:tcPr>
                </a:tc>
                <a:extLst>
                  <a:ext uri="{0D108BD9-81ED-4DB2-BD59-A6C34878D82A}">
                    <a16:rowId xmlns:a16="http://schemas.microsoft.com/office/drawing/2014/main" val="10007"/>
                  </a:ext>
                </a:extLst>
              </a:tr>
              <a:tr h="431154">
                <a:tc>
                  <a:txBody>
                    <a:bodyPr/>
                    <a:lstStyle/>
                    <a:p>
                      <a:r>
                        <a:rPr lang="en-US" dirty="0"/>
                        <a:t>HH receives CSG</a:t>
                      </a:r>
                    </a:p>
                  </a:txBody>
                  <a:tcPr>
                    <a:solidFill>
                      <a:srgbClr val="0E99C0">
                        <a:alpha val="50000"/>
                      </a:srgbClr>
                    </a:solidFill>
                  </a:tcPr>
                </a:tc>
                <a:tc>
                  <a:txBody>
                    <a:bodyPr/>
                    <a:lstStyle/>
                    <a:p>
                      <a:pPr algn="ctr"/>
                      <a:r>
                        <a:rPr lang="en-US" dirty="0"/>
                        <a:t>79.0%</a:t>
                      </a:r>
                    </a:p>
                  </a:txBody>
                  <a:tcPr>
                    <a:solidFill>
                      <a:srgbClr val="0E99C0">
                        <a:alpha val="50000"/>
                      </a:srgbClr>
                    </a:solidFill>
                  </a:tcPr>
                </a:tc>
                <a:extLst>
                  <a:ext uri="{0D108BD9-81ED-4DB2-BD59-A6C34878D82A}">
                    <a16:rowId xmlns:a16="http://schemas.microsoft.com/office/drawing/2014/main" val="10008"/>
                  </a:ext>
                </a:extLst>
              </a:tr>
            </a:tbl>
          </a:graphicData>
        </a:graphic>
      </p:graphicFrame>
      <p:cxnSp>
        <p:nvCxnSpPr>
          <p:cNvPr id="8" name="Straight Connector 7"/>
          <p:cNvCxnSpPr/>
          <p:nvPr/>
        </p:nvCxnSpPr>
        <p:spPr>
          <a:xfrm>
            <a:off x="696595" y="1581257"/>
            <a:ext cx="7943313" cy="1588"/>
          </a:xfrm>
          <a:prstGeom prst="line">
            <a:avLst/>
          </a:prstGeom>
          <a:ln>
            <a:solidFill>
              <a:srgbClr val="0E99C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3022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914400" y="2397369"/>
            <a:ext cx="7611686" cy="4443729"/>
          </a:xfrm>
        </p:spPr>
        <p:txBody>
          <a:bodyPr>
            <a:normAutofit fontScale="77500" lnSpcReduction="20000"/>
          </a:bodyPr>
          <a:lstStyle/>
          <a:p>
            <a:r>
              <a:rPr lang="en-US" dirty="0"/>
              <a:t>No impact of a cash transfer conditional on school attendance on HIV or HSV-2 incidence in young women</a:t>
            </a:r>
          </a:p>
          <a:p>
            <a:r>
              <a:rPr lang="en-US" dirty="0"/>
              <a:t>No impact on school attendance but school attendance HIGH (95%) in both arms</a:t>
            </a:r>
          </a:p>
          <a:p>
            <a:r>
              <a:rPr lang="en-US" dirty="0"/>
              <a:t>Cash did reduce physical violence from partners and reduce partner number and unprotected sex</a:t>
            </a:r>
          </a:p>
          <a:p>
            <a:r>
              <a:rPr lang="en-US" dirty="0"/>
              <a:t>Cash did not reduce transactional sex or older partners</a:t>
            </a:r>
          </a:p>
          <a:p>
            <a:r>
              <a:rPr lang="en-US" dirty="0"/>
              <a:t>Schooling was protective against HIV</a:t>
            </a:r>
          </a:p>
          <a:p>
            <a:r>
              <a:rPr lang="en-US" dirty="0"/>
              <a:t>High social protection coverage in the area plus study effects likely resulted in outcomes observed. </a:t>
            </a:r>
          </a:p>
          <a:p>
            <a:pPr marL="0" indent="0">
              <a:buNone/>
            </a:pPr>
            <a:endParaRPr lang="en-US" sz="1900" b="1" dirty="0"/>
          </a:p>
          <a:p>
            <a:pPr marL="0" indent="0">
              <a:buNone/>
            </a:pPr>
            <a:r>
              <a:rPr lang="en-US" sz="1900" b="1" dirty="0"/>
              <a:t>Pettifor A</a:t>
            </a:r>
            <a:r>
              <a:rPr lang="en-US" sz="1900" dirty="0"/>
              <a:t>, et al. Lancet Glob Health. 2016 Dec;4(12):e978-e988.</a:t>
            </a:r>
          </a:p>
          <a:p>
            <a:pPr marL="0" indent="0">
              <a:buNone/>
            </a:pPr>
            <a:endParaRPr lang="en-US" dirty="0"/>
          </a:p>
        </p:txBody>
      </p:sp>
      <p:sp>
        <p:nvSpPr>
          <p:cNvPr id="3" name="Title 2"/>
          <p:cNvSpPr>
            <a:spLocks noGrp="1"/>
          </p:cNvSpPr>
          <p:nvPr>
            <p:ph type="title"/>
          </p:nvPr>
        </p:nvSpPr>
        <p:spPr>
          <a:xfrm>
            <a:off x="343525" y="1189037"/>
            <a:ext cx="7467600" cy="944562"/>
          </a:xfrm>
        </p:spPr>
        <p:txBody>
          <a:bodyPr>
            <a:normAutofit fontScale="90000"/>
          </a:bodyPr>
          <a:lstStyle/>
          <a:p>
            <a:r>
              <a:rPr lang="en-US" dirty="0"/>
              <a:t>HPTN 068: a conditional cash transfer to reduce HIV risk</a:t>
            </a:r>
          </a:p>
        </p:txBody>
      </p:sp>
    </p:spTree>
    <p:extLst>
      <p:ext uri="{BB962C8B-B14F-4D97-AF65-F5344CB8AC3E}">
        <p14:creationId xmlns:p14="http://schemas.microsoft.com/office/powerpoint/2010/main" val="351556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620000" cy="1143000"/>
          </a:xfrm>
        </p:spPr>
        <p:txBody>
          <a:bodyPr>
            <a:normAutofit fontScale="90000"/>
          </a:bodyPr>
          <a:lstStyle/>
          <a:p>
            <a:r>
              <a:rPr lang="en-US" sz="3800" b="1" dirty="0"/>
              <a:t>IPV: Definition and Measurement</a:t>
            </a:r>
          </a:p>
        </p:txBody>
      </p:sp>
      <p:sp>
        <p:nvSpPr>
          <p:cNvPr id="4" name="Content Placeholder 3"/>
          <p:cNvSpPr>
            <a:spLocks noGrp="1"/>
          </p:cNvSpPr>
          <p:nvPr>
            <p:ph idx="1"/>
          </p:nvPr>
        </p:nvSpPr>
        <p:spPr>
          <a:xfrm>
            <a:off x="152400" y="1219200"/>
            <a:ext cx="7620000" cy="5257800"/>
          </a:xfrm>
        </p:spPr>
        <p:txBody>
          <a:bodyPr>
            <a:normAutofit fontScale="92500" lnSpcReduction="20000"/>
          </a:bodyPr>
          <a:lstStyle/>
          <a:p>
            <a:r>
              <a:rPr lang="en-US" sz="2400" i="1" dirty="0">
                <a:latin typeface="+mj-lt"/>
              </a:rPr>
              <a:t>Partner defined as</a:t>
            </a:r>
            <a:r>
              <a:rPr lang="en-US" sz="2400" dirty="0">
                <a:latin typeface="+mj-lt"/>
              </a:rPr>
              <a:t>: “current boyfriend or partner or any other partner in [a young woman’s] past”</a:t>
            </a:r>
            <a:br>
              <a:rPr lang="en-US" sz="2400" dirty="0">
                <a:latin typeface="+mj-lt"/>
              </a:rPr>
            </a:br>
            <a:endParaRPr lang="en-US" sz="2400" dirty="0">
              <a:latin typeface="+mj-lt"/>
            </a:endParaRPr>
          </a:p>
          <a:p>
            <a:r>
              <a:rPr lang="en-US" sz="2400" dirty="0">
                <a:latin typeface="+mj-lt"/>
              </a:rPr>
              <a:t>Survey used 6 physical violence questions and 2 sexual violence questions from WHO survey:</a:t>
            </a:r>
          </a:p>
          <a:p>
            <a:endParaRPr lang="en-US" sz="2400" b="1" dirty="0">
              <a:latin typeface="+mj-lt"/>
            </a:endParaRPr>
          </a:p>
          <a:p>
            <a:pPr marL="114300" lvl="0" indent="0">
              <a:buNone/>
            </a:pPr>
            <a:r>
              <a:rPr lang="en-US" sz="2400" i="1" dirty="0">
                <a:latin typeface="+mj-lt"/>
              </a:rPr>
              <a:t>	E.g. of a physical violence question:</a:t>
            </a:r>
            <a:br>
              <a:rPr lang="en-US" sz="2400" dirty="0">
                <a:latin typeface="+mj-lt"/>
              </a:rPr>
            </a:br>
            <a:r>
              <a:rPr lang="en-US" sz="2400" dirty="0">
                <a:latin typeface="+mj-lt"/>
              </a:rPr>
              <a:t>	“Has a partner ever slapped you or thrown something 	at you that could hurt you?”</a:t>
            </a:r>
            <a:br>
              <a:rPr lang="en-US" sz="2400" dirty="0">
                <a:latin typeface="+mj-lt"/>
              </a:rPr>
            </a:br>
            <a:endParaRPr lang="en-US" sz="2400" dirty="0">
              <a:latin typeface="+mj-lt"/>
            </a:endParaRPr>
          </a:p>
          <a:p>
            <a:pPr marL="114300" indent="0">
              <a:buNone/>
            </a:pPr>
            <a:r>
              <a:rPr lang="en-US" sz="2400" i="1" dirty="0">
                <a:latin typeface="+mj-lt"/>
              </a:rPr>
              <a:t>	E.g. of a sexual violence question:</a:t>
            </a:r>
          </a:p>
          <a:p>
            <a:pPr marL="114300" lvl="0" indent="0">
              <a:buNone/>
            </a:pPr>
            <a:r>
              <a:rPr lang="en-US" sz="2400" dirty="0">
                <a:latin typeface="+mj-lt"/>
              </a:rPr>
              <a:t>    	“Has anyone ever physically forced you to have sexual   </a:t>
            </a:r>
            <a:br>
              <a:rPr lang="en-US" sz="2400" dirty="0">
                <a:latin typeface="+mj-lt"/>
              </a:rPr>
            </a:br>
            <a:r>
              <a:rPr lang="en-US" sz="2400" dirty="0">
                <a:latin typeface="+mj-lt"/>
              </a:rPr>
              <a:t>    	intercourse when you did not want to?”</a:t>
            </a:r>
          </a:p>
          <a:p>
            <a:pPr marL="114300" lvl="0" indent="0">
              <a:buNone/>
            </a:pPr>
            <a:endParaRPr lang="en-US" sz="2400" dirty="0">
              <a:latin typeface="+mj-lt"/>
            </a:endParaRPr>
          </a:p>
          <a:p>
            <a:r>
              <a:rPr lang="en-US" sz="2400" dirty="0">
                <a:latin typeface="+mj-lt"/>
              </a:rPr>
              <a:t>Constructed variables for Any IPV, Any Physical IPV, </a:t>
            </a:r>
            <a:br>
              <a:rPr lang="en-US" sz="2400" dirty="0">
                <a:latin typeface="+mj-lt"/>
              </a:rPr>
            </a:br>
            <a:r>
              <a:rPr lang="en-US" sz="2400" dirty="0">
                <a:latin typeface="+mj-lt"/>
              </a:rPr>
              <a:t>Any Sexual IPV, Both Physical and Sexual IPV</a:t>
            </a:r>
          </a:p>
          <a:p>
            <a:endParaRPr lang="en-US" dirty="0">
              <a:latin typeface="+mj-lt"/>
            </a:endParaRPr>
          </a:p>
        </p:txBody>
      </p:sp>
    </p:spTree>
    <p:extLst>
      <p:ext uri="{BB962C8B-B14F-4D97-AF65-F5344CB8AC3E}">
        <p14:creationId xmlns:p14="http://schemas.microsoft.com/office/powerpoint/2010/main" val="1057835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7924800" cy="1143000"/>
          </a:xfrm>
        </p:spPr>
        <p:txBody>
          <a:bodyPr>
            <a:normAutofit fontScale="90000"/>
          </a:bodyPr>
          <a:lstStyle/>
          <a:p>
            <a:pPr marL="0" marR="0">
              <a:spcBef>
                <a:spcPts val="0"/>
              </a:spcBef>
              <a:spcAft>
                <a:spcPts val="1000"/>
              </a:spcAft>
              <a:tabLst>
                <a:tab pos="57150" algn="l"/>
              </a:tabLst>
            </a:pPr>
            <a:r>
              <a:rPr lang="en-US" sz="2600" b="1" dirty="0">
                <a:ea typeface="Calibri"/>
                <a:cs typeface="Times New Roman"/>
              </a:rPr>
              <a:t>Table 2a. Prevalence of ever experiencing  physical IPV among adolescent, South African women participating in HPTN068, Baseline, March 2011-December 2012, (n=2533)</a:t>
            </a:r>
            <a:br>
              <a:rPr lang="en-US" sz="2600" dirty="0">
                <a:ea typeface="Calibri"/>
                <a:cs typeface="Times New Roman"/>
              </a:rPr>
            </a:br>
            <a:endParaRPr lang="en-US" sz="26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4204236"/>
              </p:ext>
            </p:extLst>
          </p:nvPr>
        </p:nvGraphicFramePr>
        <p:xfrm>
          <a:off x="457200" y="1752600"/>
          <a:ext cx="7620000" cy="3179013"/>
        </p:xfrm>
        <a:graphic>
          <a:graphicData uri="http://schemas.openxmlformats.org/drawingml/2006/table">
            <a:tbl>
              <a:tblPr firstRow="1" firstCol="1" bandRow="1"/>
              <a:tblGrid>
                <a:gridCol w="4692983">
                  <a:extLst>
                    <a:ext uri="{9D8B030D-6E8A-4147-A177-3AD203B41FA5}">
                      <a16:colId xmlns:a16="http://schemas.microsoft.com/office/drawing/2014/main" val="20000"/>
                    </a:ext>
                  </a:extLst>
                </a:gridCol>
                <a:gridCol w="1317158">
                  <a:extLst>
                    <a:ext uri="{9D8B030D-6E8A-4147-A177-3AD203B41FA5}">
                      <a16:colId xmlns:a16="http://schemas.microsoft.com/office/drawing/2014/main" val="20001"/>
                    </a:ext>
                  </a:extLst>
                </a:gridCol>
                <a:gridCol w="1609859">
                  <a:extLst>
                    <a:ext uri="{9D8B030D-6E8A-4147-A177-3AD203B41FA5}">
                      <a16:colId xmlns:a16="http://schemas.microsoft.com/office/drawing/2014/main" val="20002"/>
                    </a:ext>
                  </a:extLst>
                </a:gridCol>
              </a:tblGrid>
              <a:tr h="421555">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Characteristics</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gridSpan="2">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Ever Experienced- Total Study Population</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hMerge="1">
                  <a:txBody>
                    <a:bodyPr/>
                    <a:lstStyle/>
                    <a:p>
                      <a:endParaRPr lang="en-US"/>
                    </a:p>
                  </a:txBody>
                  <a:tcPr/>
                </a:tc>
                <a:extLst>
                  <a:ext uri="{0D108BD9-81ED-4DB2-BD59-A6C34878D82A}">
                    <a16:rowId xmlns:a16="http://schemas.microsoft.com/office/drawing/2014/main" val="10000"/>
                  </a:ext>
                </a:extLst>
              </a:tr>
              <a:tr h="319058">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 </a:t>
                      </a: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Number </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Prevalence (95% CI)</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1"/>
                  </a:ext>
                </a:extLst>
              </a:tr>
              <a:tr h="319058">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Any Physical Violence by a partner</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431</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b="1" dirty="0">
                          <a:effectLst/>
                          <a:latin typeface="Cambria" pitchFamily="18" charset="0"/>
                          <a:ea typeface="Calibri"/>
                          <a:cs typeface="Times New Roman"/>
                        </a:rPr>
                        <a:t>17.42 (15.99, 18.98)</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2"/>
                  </a:ext>
                </a:extLst>
              </a:tr>
              <a:tr h="319058">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slapped you or threw something at you that could hurt</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291</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11.71 (10.51, 13.05)</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19058">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ever pushed or shoved </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218</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8.78 (7.74, 9.97)</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21555">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ever hit you with his fist or with something else that could hurt you</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78</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3.14 (2.53, 3.91)</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19058">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ever kicked you, dragged you, or beat you up</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138</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5.56 (4.73, 6.54)</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19058">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ever choked or burned you on purpose</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36</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1.45 (1.05, 2.01)</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7"/>
                  </a:ext>
                </a:extLst>
              </a:tr>
              <a:tr h="421555">
                <a:tc>
                  <a:txBody>
                    <a:bodyPr/>
                    <a:lstStyle/>
                    <a:p>
                      <a:pPr marL="0" marR="0" algn="l">
                        <a:lnSpc>
                          <a:spcPct val="115000"/>
                        </a:lnSpc>
                        <a:spcBef>
                          <a:spcPts val="0"/>
                        </a:spcBef>
                        <a:spcAft>
                          <a:spcPts val="0"/>
                        </a:spcAft>
                      </a:pPr>
                      <a:r>
                        <a:rPr lang="en-US" sz="1200" i="1" dirty="0">
                          <a:effectLst/>
                          <a:latin typeface="Cambria" pitchFamily="18" charset="0"/>
                          <a:ea typeface="Calibri"/>
                          <a:cs typeface="Times New Roman"/>
                        </a:rPr>
                        <a:t>Partner ever threatened to use or actually used a gun, knife, or other weapon against you</a:t>
                      </a:r>
                      <a:endParaRPr lang="en-US" sz="1200" dirty="0">
                        <a:effectLst/>
                        <a:latin typeface="Cambria" pitchFamily="18" charset="0"/>
                        <a:ea typeface="Calibri"/>
                        <a:cs typeface="Times New Roman"/>
                      </a:endParaRPr>
                    </a:p>
                  </a:txBody>
                  <a:tcPr marL="58553" marR="58553"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37</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l">
                        <a:lnSpc>
                          <a:spcPct val="115000"/>
                        </a:lnSpc>
                        <a:spcBef>
                          <a:spcPts val="0"/>
                        </a:spcBef>
                        <a:spcAft>
                          <a:spcPts val="0"/>
                        </a:spcAft>
                      </a:pPr>
                      <a:r>
                        <a:rPr lang="en-US" sz="1200" dirty="0">
                          <a:effectLst/>
                          <a:latin typeface="Cambria" pitchFamily="18" charset="0"/>
                          <a:ea typeface="Calibri"/>
                          <a:cs typeface="Times New Roman"/>
                        </a:rPr>
                        <a:t>1.49 (1.08, 2.05)</a:t>
                      </a:r>
                    </a:p>
                  </a:txBody>
                  <a:tcPr marL="58553" marR="58553"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3964408713"/>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HPTN 2015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indent="0" algn="ctr">
          <a:defRPr sz="3200" b="1" dirty="0" smtClean="0">
            <a:solidFill>
              <a:srgbClr val="1E344B"/>
            </a:solidFill>
            <a:latin typeface="Arial" panose="020B0604020202020204" pitchFamily="34" charset="0"/>
            <a:cs typeface="Arial" panose="020B0604020202020204" pitchFamily="34" charset="0"/>
          </a:defRPr>
        </a:defPPr>
      </a:lstStyle>
    </a:txDef>
  </a:objectDefaults>
  <a:extraClrSchemeLst/>
</a:theme>
</file>

<file path=ppt/theme/theme2.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HPTN 2015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marL="0" indent="0" algn="ctr">
          <a:defRPr sz="3200" b="1" dirty="0" smtClean="0">
            <a:solidFill>
              <a:srgbClr val="1E344B"/>
            </a:solidFill>
            <a:latin typeface="Arial" panose="020B0604020202020204" pitchFamily="34" charset="0"/>
            <a:cs typeface="Arial" panose="020B0604020202020204" pitchFamily="34"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9570</TotalTime>
  <Words>2465</Words>
  <Application>Microsoft Office PowerPoint</Application>
  <PresentationFormat>On-screen Show (4:3)</PresentationFormat>
  <Paragraphs>368</Paragraphs>
  <Slides>20</Slides>
  <Notes>9</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20</vt:i4>
      </vt:variant>
    </vt:vector>
  </HeadingPairs>
  <TitlesOfParts>
    <vt:vector size="33" baseType="lpstr">
      <vt:lpstr>ＭＳ Ｐゴシック</vt:lpstr>
      <vt:lpstr>Arial</vt:lpstr>
      <vt:lpstr>Calibri</vt:lpstr>
      <vt:lpstr>Cambria</vt:lpstr>
      <vt:lpstr>Constantia</vt:lpstr>
      <vt:lpstr>Times New Roman</vt:lpstr>
      <vt:lpstr>Tw Cen MT</vt:lpstr>
      <vt:lpstr>Wingdings</vt:lpstr>
      <vt:lpstr>Wingdings 2</vt:lpstr>
      <vt:lpstr>HPTN 2015 Template</vt:lpstr>
      <vt:lpstr>Median</vt:lpstr>
      <vt:lpstr>Flow</vt:lpstr>
      <vt:lpstr>1_HPTN 2015 Template</vt:lpstr>
      <vt:lpstr>HPTN 068: Impacts on HIV and IPV among young South African women Audrey Pettifor PhD University of North Carolina at Chapel Hill  </vt:lpstr>
      <vt:lpstr>PowerPoint Presentation</vt:lpstr>
      <vt:lpstr>Social determinants that increase risk</vt:lpstr>
      <vt:lpstr>HPTN 068: Effects of cash transfer and community mobilization for  prevention of HIV in young South African women </vt:lpstr>
      <vt:lpstr>PowerPoint Presentation</vt:lpstr>
      <vt:lpstr>Results: Baseline</vt:lpstr>
      <vt:lpstr>HPTN 068: a conditional cash transfer to reduce HIV risk</vt:lpstr>
      <vt:lpstr>IPV: Definition and Measurement</vt:lpstr>
      <vt:lpstr>Table 2a. Prevalence of ever experiencing  physical IPV among adolescent, South African women participating in HPTN068, Baseline, March 2011-December 2012, (n=2533) </vt:lpstr>
      <vt:lpstr>Table 2b. Prevalence of ever experiencing  sexual IPV among adolescent, South African women participating in HPTN068, Baseline, March 2011-December 2012, (n=2533)</vt:lpstr>
      <vt:lpstr>Physical Intimate Partner Violence, HPTN 068 </vt:lpstr>
      <vt:lpstr>CCT reduced physical violence</vt:lpstr>
      <vt:lpstr>CCT- IPV pathways</vt:lpstr>
      <vt:lpstr>CTT impact on behavior and mental health: HPTN 068 (Kilburn K, et al. 2018 work in progress)</vt:lpstr>
      <vt:lpstr>How did they spend the $?</vt:lpstr>
      <vt:lpstr>AGYW agency in cash</vt:lpstr>
      <vt:lpstr>HPTN 068: Cash = empowerment</vt:lpstr>
      <vt:lpstr>Discussion</vt:lpstr>
      <vt:lpstr>Acknowledgements</vt:lpstr>
      <vt:lpstr>PowerPoint Presentation</vt:lpstr>
    </vt:vector>
  </TitlesOfParts>
  <Company>UNCCH - Epidemiology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Audrey Pettifor</dc:creator>
  <cp:lastModifiedBy>Laura Bloom</cp:lastModifiedBy>
  <cp:revision>118</cp:revision>
  <dcterms:created xsi:type="dcterms:W3CDTF">2015-04-17T13:39:22Z</dcterms:created>
  <dcterms:modified xsi:type="dcterms:W3CDTF">2018-09-19T17:55:16Z</dcterms:modified>
</cp:coreProperties>
</file>